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sldIdLst>
    <p:sldId id="267" r:id="rId2"/>
    <p:sldId id="265" r:id="rId3"/>
    <p:sldId id="268" r:id="rId4"/>
    <p:sldId id="293" r:id="rId5"/>
    <p:sldId id="269" r:id="rId6"/>
    <p:sldId id="285" r:id="rId7"/>
    <p:sldId id="279" r:id="rId8"/>
    <p:sldId id="270" r:id="rId9"/>
    <p:sldId id="288" r:id="rId10"/>
    <p:sldId id="319" r:id="rId11"/>
    <p:sldId id="289" r:id="rId12"/>
    <p:sldId id="294" r:id="rId13"/>
    <p:sldId id="321" r:id="rId14"/>
    <p:sldId id="291" r:id="rId15"/>
    <p:sldId id="280" r:id="rId16"/>
    <p:sldId id="334" r:id="rId17"/>
    <p:sldId id="296" r:id="rId18"/>
    <p:sldId id="341" r:id="rId19"/>
    <p:sldId id="343" r:id="rId20"/>
    <p:sldId id="342" r:id="rId21"/>
    <p:sldId id="295" r:id="rId22"/>
    <p:sldId id="335" r:id="rId23"/>
    <p:sldId id="297" r:id="rId24"/>
    <p:sldId id="331" r:id="rId25"/>
    <p:sldId id="332" r:id="rId26"/>
    <p:sldId id="336" r:id="rId27"/>
    <p:sldId id="281" r:id="rId28"/>
    <p:sldId id="322" r:id="rId29"/>
    <p:sldId id="338" r:id="rId30"/>
    <p:sldId id="303" r:id="rId31"/>
    <p:sldId id="344" r:id="rId32"/>
    <p:sldId id="346" r:id="rId33"/>
    <p:sldId id="345" r:id="rId34"/>
    <p:sldId id="324" r:id="rId35"/>
    <p:sldId id="348" r:id="rId36"/>
    <p:sldId id="349" r:id="rId37"/>
    <p:sldId id="350" r:id="rId38"/>
    <p:sldId id="351" r:id="rId39"/>
    <p:sldId id="328" r:id="rId40"/>
    <p:sldId id="327" r:id="rId41"/>
    <p:sldId id="330" r:id="rId42"/>
    <p:sldId id="352" r:id="rId43"/>
    <p:sldId id="282" r:id="rId44"/>
    <p:sldId id="286" r:id="rId45"/>
    <p:sldId id="284" r:id="rId46"/>
    <p:sldId id="353" r:id="rId47"/>
    <p:sldId id="315" r:id="rId48"/>
    <p:sldId id="283" r:id="rId49"/>
    <p:sldId id="311" r:id="rId50"/>
    <p:sldId id="274" r:id="rId51"/>
    <p:sldId id="333" r:id="rId52"/>
    <p:sldId id="278" r:id="rId5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 id="269"/>
            <p14:sldId id="285"/>
          </p14:sldIdLst>
        </p14:section>
        <p14:section name="Introducción" id="{4D35919E-5C15-E54D-8BB5-54355229AF7E}">
          <p14:sldIdLst>
            <p14:sldId id="279"/>
            <p14:sldId id="270"/>
            <p14:sldId id="288"/>
            <p14:sldId id="319"/>
            <p14:sldId id="289"/>
            <p14:sldId id="294"/>
            <p14:sldId id="321"/>
            <p14:sldId id="291"/>
          </p14:sldIdLst>
        </p14:section>
        <p14:section name="Métodos" id="{0BB3CD3F-A592-014B-BF25-EA5B6B34A9E1}">
          <p14:sldIdLst>
            <p14:sldId id="280"/>
            <p14:sldId id="334"/>
            <p14:sldId id="296"/>
            <p14:sldId id="341"/>
            <p14:sldId id="343"/>
            <p14:sldId id="342"/>
            <p14:sldId id="295"/>
            <p14:sldId id="335"/>
            <p14:sldId id="297"/>
            <p14:sldId id="331"/>
            <p14:sldId id="332"/>
            <p14:sldId id="336"/>
          </p14:sldIdLst>
        </p14:section>
        <p14:section name="Resultados" id="{42EB6C0E-B64D-9A42-B88D-F902EDBF3F75}">
          <p14:sldIdLst>
            <p14:sldId id="281"/>
            <p14:sldId id="322"/>
            <p14:sldId id="338"/>
            <p14:sldId id="303"/>
            <p14:sldId id="344"/>
            <p14:sldId id="346"/>
            <p14:sldId id="345"/>
            <p14:sldId id="324"/>
            <p14:sldId id="348"/>
            <p14:sldId id="349"/>
            <p14:sldId id="350"/>
            <p14:sldId id="351"/>
            <p14:sldId id="328"/>
            <p14:sldId id="327"/>
            <p14:sldId id="330"/>
            <p14:sldId id="352"/>
          </p14:sldIdLst>
        </p14:section>
        <p14:section name="Conclusiones" id="{FE6AD19F-31B0-264F-8DEC-CA36B7922D3A}">
          <p14:sldIdLst>
            <p14:sldId id="282"/>
            <p14:sldId id="286"/>
            <p14:sldId id="284"/>
            <p14:sldId id="353"/>
            <p14:sldId id="315"/>
            <p14:sldId id="283"/>
            <p14:sldId id="311"/>
            <p14:sldId id="274"/>
            <p14:sldId id="333"/>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1A"/>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839" autoAdjust="0"/>
  </p:normalViewPr>
  <p:slideViewPr>
    <p:cSldViewPr snapToGrid="0">
      <p:cViewPr varScale="1">
        <p:scale>
          <a:sx n="104" d="100"/>
          <a:sy n="104" d="100"/>
        </p:scale>
        <p:origin x="2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17/06/2024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17.06.2024</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17.06.2024</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17.06.2024</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17.06.2024</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17.06.2024</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17.06.2024</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17.06.2024</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17.06.2024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17.06.2024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17.06.2024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17.06.2024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17.06.2024</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17.06.2024</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17.06.2024</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5.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69.jp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zi-wfWPRmNw" TargetMode="External"/><Relationship Id="rId2" Type="http://schemas.openxmlformats.org/officeDocument/2006/relationships/hyperlink" Target="https://www.youtube.com/watch?v=BH5b8ZK79zQ" TargetMode="External"/><Relationship Id="rId1" Type="http://schemas.openxmlformats.org/officeDocument/2006/relationships/slideLayout" Target="../slideLayouts/slideLayout8.xml"/><Relationship Id="rId4" Type="http://schemas.openxmlformats.org/officeDocument/2006/relationships/hyperlink" Target="https://www.youtube.com/watch?v=UJ2htHZI7T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jp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jp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hyperlink" Target="https://ieeexplore.ieee.org/document/1613091"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link.springer.com/book/10.1007/978-3-319-94463-0" TargetMode="External"/><Relationship Id="rId2" Type="http://schemas.openxmlformats.org/officeDocument/2006/relationships/hyperlink" Target="https://developers.google.com/mediapipe" TargetMode="External"/><Relationship Id="rId1" Type="http://schemas.openxmlformats.org/officeDocument/2006/relationships/slideLayout" Target="../slideLayouts/slideLayout4.xml"/><Relationship Id="rId5" Type="http://schemas.openxmlformats.org/officeDocument/2006/relationships/hyperlink" Target="https://www.digikey.com/es/articles/real-time-operating-systems-and-their-applications" TargetMode="External"/><Relationship Id="rId4" Type="http://schemas.openxmlformats.org/officeDocument/2006/relationships/hyperlink" Target="https://www.ibm.com/topics/computer-vis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Implementación de un control de movimiento para dispositivos robóticos móviles utilizando identificación de gestos faciales y orientación de cabeza por medio de visión de computadora</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GERARDO ANDRES FUENTES B</a:t>
            </a:r>
            <a:r>
              <a:rPr lang="es-419" dirty="0"/>
              <a:t>ÁMACA</a:t>
            </a:r>
            <a:endParaRPr lang="es-ES_tradnl" dirty="0"/>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14 de junio de 2024</a:t>
            </a:r>
          </a:p>
        </p:txBody>
      </p:sp>
    </p:spTree>
    <p:extLst>
      <p:ext uri="{BB962C8B-B14F-4D97-AF65-F5344CB8AC3E}">
        <p14:creationId xmlns:p14="http://schemas.microsoft.com/office/powerpoint/2010/main" val="622049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iagram of a person's face&#10;&#10;Description automatically generated">
            <a:extLst>
              <a:ext uri="{FF2B5EF4-FFF2-40B4-BE49-F238E27FC236}">
                <a16:creationId xmlns:a16="http://schemas.microsoft.com/office/drawing/2014/main" id="{A85595AD-B3A9-A4F9-90B9-4F2420E8B129}"/>
              </a:ext>
            </a:extLst>
          </p:cNvPr>
          <p:cNvPicPr>
            <a:picLocks noChangeAspect="1"/>
          </p:cNvPicPr>
          <p:nvPr/>
        </p:nvPicPr>
        <p:blipFill rotWithShape="1">
          <a:blip r:embed="rId2"/>
          <a:srcRect t="-1" r="51238" b="9311"/>
          <a:stretch/>
        </p:blipFill>
        <p:spPr>
          <a:xfrm>
            <a:off x="-219742" y="-67473"/>
            <a:ext cx="7390243" cy="6219422"/>
          </a:xfrm>
          <a:prstGeom prst="rect">
            <a:avLst/>
          </a:prstGeom>
        </p:spPr>
      </p:pic>
      <p:sp>
        <p:nvSpPr>
          <p:cNvPr id="25" name="Rectangle 2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Content Placeholder 1029">
            <a:extLst>
              <a:ext uri="{FF2B5EF4-FFF2-40B4-BE49-F238E27FC236}">
                <a16:creationId xmlns:a16="http://schemas.microsoft.com/office/drawing/2014/main" id="{52EBED77-42D9-C9A0-3EE2-3B4DCF532A3A}"/>
              </a:ext>
            </a:extLst>
          </p:cNvPr>
          <p:cNvSpPr txBox="1">
            <a:spLocks/>
          </p:cNvSpPr>
          <p:nvPr/>
        </p:nvSpPr>
        <p:spPr>
          <a:xfrm>
            <a:off x="8079978" y="2533476"/>
            <a:ext cx="3369234"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Sistema de reconocimiento de gestos utilizando la cámara de gestos [4]</a:t>
            </a:r>
          </a:p>
          <a:p>
            <a:endParaRPr lang="en-US" sz="1700"/>
          </a:p>
          <a:p>
            <a:r>
              <a:rPr lang="en-US" sz="1700"/>
              <a:t>Control de una silla de ruedas usando una agrupación de k-medias adaptativas de las poses de la cabeza [5]. </a:t>
            </a:r>
          </a:p>
          <a:p>
            <a:endParaRPr lang="en-US" sz="1700"/>
          </a:p>
          <a:p>
            <a:r>
              <a:rPr lang="en-US" sz="1700"/>
              <a:t>Mediapipe [6]. </a:t>
            </a:r>
          </a:p>
        </p:txBody>
      </p:sp>
      <p:sp>
        <p:nvSpPr>
          <p:cNvPr id="2" name="Date Placeholder 1">
            <a:extLst>
              <a:ext uri="{FF2B5EF4-FFF2-40B4-BE49-F238E27FC236}">
                <a16:creationId xmlns:a16="http://schemas.microsoft.com/office/drawing/2014/main" id="{399CE81D-9087-3F42-97AE-1E373959AA4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7637C48B-ABAE-264E-AE00-45708B44AD3C}" type="datetime1">
              <a:rPr lang="en-US">
                <a:solidFill>
                  <a:srgbClr val="FFFFFF"/>
                </a:solidFill>
                <a:latin typeface="Calibri" panose="020F0502020204030204"/>
              </a:rPr>
              <a:pPr>
                <a:spcAft>
                  <a:spcPts val="600"/>
                </a:spcAft>
                <a:defRPr/>
              </a:pPr>
              <a:t>17-Jun-24</a:t>
            </a:fld>
            <a:endParaRPr lang="en-US">
              <a:solidFill>
                <a:srgbClr val="FFFFFF"/>
              </a:solidFill>
              <a:latin typeface="Calibri" panose="020F0502020204030204"/>
            </a:endParaRPr>
          </a:p>
        </p:txBody>
      </p:sp>
      <p:sp>
        <p:nvSpPr>
          <p:cNvPr id="3" name="Slide Number Placeholder 2">
            <a:extLst>
              <a:ext uri="{FF2B5EF4-FFF2-40B4-BE49-F238E27FC236}">
                <a16:creationId xmlns:a16="http://schemas.microsoft.com/office/drawing/2014/main" id="{E0CA6468-BE64-29E0-10A9-AB1EF43F59F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6187285-8FD8-0B42-9EF1-8B032D8EAAB8}" type="slidenum">
              <a:rPr lang="en-US">
                <a:solidFill>
                  <a:schemeClr val="tx1">
                    <a:lumMod val="50000"/>
                    <a:lumOff val="50000"/>
                  </a:schemeClr>
                </a:solidFill>
                <a:latin typeface="Calibri" panose="020F0502020204030204"/>
              </a:rPr>
              <a:pPr>
                <a:spcAft>
                  <a:spcPts val="600"/>
                </a:spcAft>
                <a:defRPr/>
              </a:pPr>
              <a:t>10</a:t>
            </a:fld>
            <a:endParaRPr lang="en-US">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97681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201" y="345810"/>
            <a:ext cx="5120561" cy="132556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838201" y="1825625"/>
            <a:ext cx="5092194" cy="4351338"/>
          </a:xfrm>
        </p:spPr>
        <p:txBody>
          <a:bodyPr>
            <a:normAutofit/>
          </a:bodyPr>
          <a:lstStyle/>
          <a:p>
            <a:pPr>
              <a:buFont typeface="Arial" panose="020B0604020202020204" pitchFamily="34" charset="0"/>
              <a:buChar char="•"/>
            </a:pPr>
            <a:r>
              <a:rPr lang="es-ES" sz="2400" dirty="0"/>
              <a:t>Asistencia a personas con extremidades inhabilitadas.</a:t>
            </a:r>
          </a:p>
          <a:p>
            <a:pPr>
              <a:buFont typeface="Arial" panose="020B0604020202020204" pitchFamily="34" charset="0"/>
              <a:buChar char="•"/>
            </a:pPr>
            <a:endParaRPr lang="es-ES" sz="2400" dirty="0"/>
          </a:p>
          <a:p>
            <a:pPr>
              <a:buFont typeface="Arial" panose="020B0604020202020204" pitchFamily="34" charset="0"/>
              <a:buChar char="•"/>
            </a:pPr>
            <a:r>
              <a:rPr lang="es-ES" sz="2400" dirty="0"/>
              <a:t>Utilización de robots móviles abre paso para una futura aplicación con plataformas móviles como sillas de ruedas.</a:t>
            </a:r>
          </a:p>
          <a:p>
            <a:pPr>
              <a:buFont typeface="Arial" panose="020B0604020202020204" pitchFamily="34" charset="0"/>
              <a:buChar char="•"/>
            </a:pPr>
            <a:endParaRPr lang="es-ES" sz="2400" dirty="0"/>
          </a:p>
          <a:p>
            <a:pPr>
              <a:buFont typeface="Arial" panose="020B0604020202020204" pitchFamily="34" charset="0"/>
              <a:buChar char="•"/>
            </a:pPr>
            <a:r>
              <a:rPr lang="es-ES" sz="2400" dirty="0"/>
              <a:t>Evitar el uso de tecnología invasiva para el cuerpo humano .</a:t>
            </a:r>
            <a:endParaRPr lang="es-GT" sz="2400" dirty="0"/>
          </a:p>
        </p:txBody>
      </p:sp>
      <p:sp>
        <p:nvSpPr>
          <p:cNvPr id="29" name="Oval 2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17.06.2024</a:t>
            </a:fld>
            <a:endParaRPr lang="es-ES_tradnl" dirty="0"/>
          </a:p>
        </p:txBody>
      </p:sp>
      <p:pic>
        <p:nvPicPr>
          <p:cNvPr id="6" name="Picture 5" descr="A person sitting in a wheelchair&#10;&#10;Description automatically generated">
            <a:extLst>
              <a:ext uri="{FF2B5EF4-FFF2-40B4-BE49-F238E27FC236}">
                <a16:creationId xmlns:a16="http://schemas.microsoft.com/office/drawing/2014/main" id="{E0CE8123-3510-8135-6D5A-7DA27473A810}"/>
              </a:ext>
            </a:extLst>
          </p:cNvPr>
          <p:cNvPicPr>
            <a:picLocks noChangeAspect="1"/>
          </p:cNvPicPr>
          <p:nvPr/>
        </p:nvPicPr>
        <p:blipFill rotWithShape="1">
          <a:blip r:embed="rId2"/>
          <a:srcRect l="28407" r="13159"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1" name="Arc 3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9" descr="A person wearing a white net on a person's head&#10;&#10;Description automatically generated">
            <a:extLst>
              <a:ext uri="{FF2B5EF4-FFF2-40B4-BE49-F238E27FC236}">
                <a16:creationId xmlns:a16="http://schemas.microsoft.com/office/drawing/2014/main" id="{0F1A557D-5488-990B-384A-793004519F55}"/>
              </a:ext>
            </a:extLst>
          </p:cNvPr>
          <p:cNvPicPr>
            <a:picLocks noChangeAspect="1"/>
          </p:cNvPicPr>
          <p:nvPr/>
        </p:nvPicPr>
        <p:blipFill rotWithShape="1">
          <a:blip r:embed="rId3"/>
          <a:srcRect r="12245"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49"/>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11</a:t>
            </a:fld>
            <a:endParaRPr lang="es-ES_tradnl">
              <a:solidFill>
                <a:srgbClr val="FFFFFF"/>
              </a:solidFill>
            </a:endParaRPr>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4"/>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Demostración de visión de computadora aplicada a agentes robóticos simples por medio de reconocimiento de gestos, espacios cerrados y laboratorios de universidades libres de obstáculos que puedan dañar la integridad del robot.</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En cuanto a la utilización, aún se requiere software específico, como Python, </a:t>
            </a:r>
            <a:r>
              <a:rPr lang="es-ES" sz="2200" dirty="0" err="1"/>
              <a:t>Webots</a:t>
            </a:r>
            <a:r>
              <a:rPr lang="es-ES" sz="2200" dirty="0"/>
              <a:t> y el sistema operativo de Windows, aún no es multiplataforma .</a:t>
            </a:r>
          </a:p>
          <a:p>
            <a:pPr algn="just">
              <a:buFont typeface="Arial" panose="020B0604020202020204" pitchFamily="34" charset="0"/>
              <a:buChar char="•"/>
            </a:pPr>
            <a:endParaRPr lang="es-GT"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1548-F3AA-3072-461F-CD0F7387343A}"/>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3F8945C2-EF0B-F76E-0F71-CC38651EC19D}"/>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B61697BB-7FD9-9E2F-51E8-E1D656543BA4}"/>
              </a:ext>
            </a:extLst>
          </p:cNvPr>
          <p:cNvSpPr>
            <a:spLocks noGrp="1"/>
          </p:cNvSpPr>
          <p:nvPr>
            <p:ph type="sldNum" sz="quarter" idx="12"/>
          </p:nvPr>
        </p:nvSpPr>
        <p:spPr/>
        <p:txBody>
          <a:bodyPr/>
          <a:lstStyle/>
          <a:p>
            <a:fld id="{86187285-8FD8-0B42-9EF1-8B032D8EAAB8}" type="slidenum">
              <a:rPr lang="es-ES_tradnl" smtClean="0"/>
              <a:t>13</a:t>
            </a:fld>
            <a:endParaRPr lang="es-ES_tradnl" dirty="0"/>
          </a:p>
        </p:txBody>
      </p:sp>
      <p:sp>
        <p:nvSpPr>
          <p:cNvPr id="6" name="Content Placeholder 2">
            <a:extLst>
              <a:ext uri="{FF2B5EF4-FFF2-40B4-BE49-F238E27FC236}">
                <a16:creationId xmlns:a16="http://schemas.microsoft.com/office/drawing/2014/main" id="{D9EB6C82-BD5C-4841-A2F0-CB3B3FAB670B}"/>
              </a:ext>
            </a:extLst>
          </p:cNvPr>
          <p:cNvSpPr>
            <a:spLocks noGrp="1"/>
          </p:cNvSpPr>
          <p:nvPr>
            <p:ph idx="1"/>
          </p:nvPr>
        </p:nvSpPr>
        <p:spPr>
          <a:xfrm>
            <a:off x="420688" y="1827213"/>
            <a:ext cx="11349037" cy="4254500"/>
          </a:xfrm>
        </p:spPr>
        <p:txBody>
          <a:bodyPr>
            <a:noAutofit/>
          </a:bodyPr>
          <a:lstStyle/>
          <a:p>
            <a:pPr algn="just">
              <a:buFont typeface="Arial" panose="020B0604020202020204" pitchFamily="34" charset="0"/>
              <a:buChar char="•"/>
            </a:pPr>
            <a:r>
              <a:rPr lang="es-ES" sz="2200" dirty="0"/>
              <a:t>Este sistema aún tiene ciertas deficiencias cuando la luz trasera de la imagen capturada es mayor a la luz frontal, dado que utiliza un modelo de aprendizaje predictivo y no uno generativo.</a:t>
            </a:r>
            <a:endParaRPr lang="es-ES_tradnl" sz="2200" dirty="0"/>
          </a:p>
          <a:p>
            <a:pPr marL="0" indent="0" algn="just">
              <a:buNone/>
            </a:pPr>
            <a:endParaRPr lang="es-ES_tradnl" sz="2200" dirty="0"/>
          </a:p>
          <a:p>
            <a:pPr algn="just">
              <a:buFont typeface="Arial" panose="020B0604020202020204" pitchFamily="34" charset="0"/>
              <a:buChar char="•"/>
            </a:pPr>
            <a:r>
              <a:rPr lang="es-ES_tradnl" sz="2200" dirty="0"/>
              <a:t>El sistema es capaz de capturar miles de datos en minutos, por lo que la limitación de datos depende de la capacidad de almacenamiento del dispositivo en uso. </a:t>
            </a:r>
          </a:p>
        </p:txBody>
      </p:sp>
    </p:spTree>
    <p:extLst>
      <p:ext uri="{BB962C8B-B14F-4D97-AF65-F5344CB8AC3E}">
        <p14:creationId xmlns:p14="http://schemas.microsoft.com/office/powerpoint/2010/main" val="50410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14</a:t>
            </a:fld>
            <a:endParaRPr lang="es-ES_tradnl" dirty="0"/>
          </a:p>
        </p:txBody>
      </p:sp>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2"/>
          <a:stretch>
            <a:fillRect/>
          </a:stretch>
        </p:blipFill>
        <p:spPr>
          <a:xfrm>
            <a:off x="410793" y="6076164"/>
            <a:ext cx="1848619" cy="721815"/>
          </a:xfrm>
          <a:prstGeom prst="rect">
            <a:avLst/>
          </a:prstGeom>
        </p:spPr>
      </p:pic>
      <p:pic>
        <p:nvPicPr>
          <p:cNvPr id="7" name="Picture 6" descr="A network of colorful circles and arrows&#10;&#10;Description automatically generated with medium confidence">
            <a:extLst>
              <a:ext uri="{FF2B5EF4-FFF2-40B4-BE49-F238E27FC236}">
                <a16:creationId xmlns:a16="http://schemas.microsoft.com/office/drawing/2014/main" id="{20B108BB-DCAF-23A3-798C-2151E7FA4514}"/>
              </a:ext>
            </a:extLst>
          </p:cNvPr>
          <p:cNvPicPr>
            <a:picLocks noChangeAspect="1"/>
          </p:cNvPicPr>
          <p:nvPr/>
        </p:nvPicPr>
        <p:blipFill>
          <a:blip r:embed="rId3"/>
          <a:stretch>
            <a:fillRect/>
          </a:stretch>
        </p:blipFill>
        <p:spPr>
          <a:xfrm>
            <a:off x="863795" y="2513929"/>
            <a:ext cx="2019300" cy="2019300"/>
          </a:xfrm>
          <a:prstGeom prst="rect">
            <a:avLst/>
          </a:prstGeom>
        </p:spPr>
      </p:pic>
      <p:pic>
        <p:nvPicPr>
          <p:cNvPr id="9" name="Picture 8" descr="A computer screen with a eye and a chip&#10;&#10;Description automatically generated">
            <a:extLst>
              <a:ext uri="{FF2B5EF4-FFF2-40B4-BE49-F238E27FC236}">
                <a16:creationId xmlns:a16="http://schemas.microsoft.com/office/drawing/2014/main" id="{0BD91B28-3A47-0BEC-1C8F-1C145F9D3240}"/>
              </a:ext>
            </a:extLst>
          </p:cNvPr>
          <p:cNvPicPr>
            <a:picLocks noChangeAspect="1"/>
          </p:cNvPicPr>
          <p:nvPr/>
        </p:nvPicPr>
        <p:blipFill>
          <a:blip r:embed="rId4"/>
          <a:stretch>
            <a:fillRect/>
          </a:stretch>
        </p:blipFill>
        <p:spPr>
          <a:xfrm>
            <a:off x="4095733" y="2848295"/>
            <a:ext cx="1438282" cy="1387342"/>
          </a:xfrm>
          <a:prstGeom prst="rect">
            <a:avLst/>
          </a:prstGeom>
        </p:spPr>
      </p:pic>
      <p:pic>
        <p:nvPicPr>
          <p:cNvPr id="13" name="Picture 12" descr="A bluetooth symbol in a blue oval&#10;&#10;Description automatically generated">
            <a:extLst>
              <a:ext uri="{FF2B5EF4-FFF2-40B4-BE49-F238E27FC236}">
                <a16:creationId xmlns:a16="http://schemas.microsoft.com/office/drawing/2014/main" id="{67FB01D5-5BBE-B4EF-0477-759642E34A04}"/>
              </a:ext>
            </a:extLst>
          </p:cNvPr>
          <p:cNvPicPr>
            <a:picLocks noChangeAspect="1"/>
          </p:cNvPicPr>
          <p:nvPr/>
        </p:nvPicPr>
        <p:blipFill rotWithShape="1">
          <a:blip r:embed="rId5"/>
          <a:srcRect l="19206" t="13589" r="20085" b="18857"/>
          <a:stretch/>
        </p:blipFill>
        <p:spPr>
          <a:xfrm>
            <a:off x="6587090" y="2513929"/>
            <a:ext cx="1761019" cy="1959607"/>
          </a:xfrm>
          <a:prstGeom prst="rect">
            <a:avLst/>
          </a:prstGeom>
        </p:spPr>
      </p:pic>
      <p:pic>
        <p:nvPicPr>
          <p:cNvPr id="15" name="Picture 14" descr="A black and white logo&#10;&#10;Description automatically generated">
            <a:extLst>
              <a:ext uri="{FF2B5EF4-FFF2-40B4-BE49-F238E27FC236}">
                <a16:creationId xmlns:a16="http://schemas.microsoft.com/office/drawing/2014/main" id="{FE2246D3-6719-0825-819E-9AA875141FA0}"/>
              </a:ext>
            </a:extLst>
          </p:cNvPr>
          <p:cNvPicPr>
            <a:picLocks noChangeAspect="1"/>
          </p:cNvPicPr>
          <p:nvPr/>
        </p:nvPicPr>
        <p:blipFill rotWithShape="1">
          <a:blip r:embed="rId6"/>
          <a:srcRect b="17642"/>
          <a:stretch/>
        </p:blipFill>
        <p:spPr>
          <a:xfrm>
            <a:off x="8901646" y="2173859"/>
            <a:ext cx="2381250" cy="2510282"/>
          </a:xfrm>
          <a:prstGeom prst="rect">
            <a:avLst/>
          </a:prstGeom>
        </p:spPr>
      </p:pic>
      <p:sp>
        <p:nvSpPr>
          <p:cNvPr id="18" name="TextBox 17">
            <a:extLst>
              <a:ext uri="{FF2B5EF4-FFF2-40B4-BE49-F238E27FC236}">
                <a16:creationId xmlns:a16="http://schemas.microsoft.com/office/drawing/2014/main" id="{9AAB91D4-B2A2-85CD-C140-67C4D17FDD7D}"/>
              </a:ext>
            </a:extLst>
          </p:cNvPr>
          <p:cNvSpPr txBox="1"/>
          <p:nvPr/>
        </p:nvSpPr>
        <p:spPr>
          <a:xfrm>
            <a:off x="702486" y="4543553"/>
            <a:ext cx="2530549" cy="369332"/>
          </a:xfrm>
          <a:prstGeom prst="rect">
            <a:avLst/>
          </a:prstGeom>
          <a:noFill/>
        </p:spPr>
        <p:txBody>
          <a:bodyPr wrap="square" rtlCol="0">
            <a:spAutoFit/>
          </a:bodyPr>
          <a:lstStyle/>
          <a:p>
            <a:r>
              <a:rPr lang="en-US" dirty="0"/>
              <a:t>Redes </a:t>
            </a:r>
            <a:r>
              <a:rPr lang="en-US" dirty="0" err="1"/>
              <a:t>Neuronales</a:t>
            </a:r>
            <a:r>
              <a:rPr lang="en-US" dirty="0"/>
              <a:t> [7]</a:t>
            </a:r>
          </a:p>
        </p:txBody>
      </p:sp>
      <p:sp>
        <p:nvSpPr>
          <p:cNvPr id="20" name="TextBox 19">
            <a:extLst>
              <a:ext uri="{FF2B5EF4-FFF2-40B4-BE49-F238E27FC236}">
                <a16:creationId xmlns:a16="http://schemas.microsoft.com/office/drawing/2014/main" id="{B2FBAB20-B26D-9B58-1D58-BC351B1962A2}"/>
              </a:ext>
            </a:extLst>
          </p:cNvPr>
          <p:cNvSpPr txBox="1"/>
          <p:nvPr/>
        </p:nvSpPr>
        <p:spPr>
          <a:xfrm>
            <a:off x="3437503" y="4533229"/>
            <a:ext cx="2885330" cy="369332"/>
          </a:xfrm>
          <a:prstGeom prst="rect">
            <a:avLst/>
          </a:prstGeom>
          <a:noFill/>
        </p:spPr>
        <p:txBody>
          <a:bodyPr wrap="square" rtlCol="0">
            <a:spAutoFit/>
          </a:bodyPr>
          <a:lstStyle/>
          <a:p>
            <a:r>
              <a:rPr lang="en-US" dirty="0" err="1"/>
              <a:t>Visi</a:t>
            </a:r>
            <a:r>
              <a:rPr lang="es-419" dirty="0" err="1"/>
              <a:t>ón</a:t>
            </a:r>
            <a:r>
              <a:rPr lang="es-419" dirty="0"/>
              <a:t> de computadora [8]</a:t>
            </a:r>
            <a:endParaRPr lang="en-US" dirty="0"/>
          </a:p>
        </p:txBody>
      </p:sp>
      <p:sp>
        <p:nvSpPr>
          <p:cNvPr id="21" name="TextBox 20">
            <a:extLst>
              <a:ext uri="{FF2B5EF4-FFF2-40B4-BE49-F238E27FC236}">
                <a16:creationId xmlns:a16="http://schemas.microsoft.com/office/drawing/2014/main" id="{48C0622F-2FCB-53F1-A047-A5A5FA6543F2}"/>
              </a:ext>
            </a:extLst>
          </p:cNvPr>
          <p:cNvSpPr txBox="1"/>
          <p:nvPr/>
        </p:nvSpPr>
        <p:spPr>
          <a:xfrm>
            <a:off x="6527301" y="4440220"/>
            <a:ext cx="1917819" cy="646331"/>
          </a:xfrm>
          <a:prstGeom prst="rect">
            <a:avLst/>
          </a:prstGeom>
          <a:noFill/>
        </p:spPr>
        <p:txBody>
          <a:bodyPr wrap="square" rtlCol="0">
            <a:spAutoFit/>
          </a:bodyPr>
          <a:lstStyle/>
          <a:p>
            <a:pPr algn="ctr"/>
            <a:r>
              <a:rPr lang="es-419" dirty="0"/>
              <a:t>Protocolos de comunicación [9]</a:t>
            </a:r>
            <a:endParaRPr lang="en-US" dirty="0"/>
          </a:p>
        </p:txBody>
      </p:sp>
      <p:sp>
        <p:nvSpPr>
          <p:cNvPr id="22" name="TextBox 21">
            <a:extLst>
              <a:ext uri="{FF2B5EF4-FFF2-40B4-BE49-F238E27FC236}">
                <a16:creationId xmlns:a16="http://schemas.microsoft.com/office/drawing/2014/main" id="{753021F3-1FEF-4AE7-CD4B-D08118C30CA0}"/>
              </a:ext>
            </a:extLst>
          </p:cNvPr>
          <p:cNvSpPr txBox="1"/>
          <p:nvPr/>
        </p:nvSpPr>
        <p:spPr>
          <a:xfrm>
            <a:off x="9001073" y="4453984"/>
            <a:ext cx="2281823" cy="646331"/>
          </a:xfrm>
          <a:prstGeom prst="rect">
            <a:avLst/>
          </a:prstGeom>
          <a:noFill/>
        </p:spPr>
        <p:txBody>
          <a:bodyPr wrap="square" rtlCol="0">
            <a:spAutoFit/>
          </a:bodyPr>
          <a:lstStyle/>
          <a:p>
            <a:pPr algn="ctr"/>
            <a:r>
              <a:rPr lang="es-419" dirty="0"/>
              <a:t>Sistemas operativos en tiempo real [10]</a:t>
            </a:r>
            <a:endParaRPr lang="en-US" dirty="0"/>
          </a:p>
        </p:txBody>
      </p:sp>
    </p:spTree>
    <p:extLst>
      <p:ext uri="{BB962C8B-B14F-4D97-AF65-F5344CB8AC3E}">
        <p14:creationId xmlns:p14="http://schemas.microsoft.com/office/powerpoint/2010/main" val="343477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17.06.2024</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Selección de hardware y software</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sp>
        <p:nvSpPr>
          <p:cNvPr id="3" name="Content Placeholder 2">
            <a:extLst>
              <a:ext uri="{FF2B5EF4-FFF2-40B4-BE49-F238E27FC236}">
                <a16:creationId xmlns:a16="http://schemas.microsoft.com/office/drawing/2014/main" id="{BB0BA7F4-8A65-D92A-3AA0-436639B530C2}"/>
              </a:ext>
            </a:extLst>
          </p:cNvPr>
          <p:cNvSpPr txBox="1">
            <a:spLocks/>
          </p:cNvSpPr>
          <p:nvPr/>
        </p:nvSpPr>
        <p:spPr>
          <a:xfrm>
            <a:off x="373501" y="1765337"/>
            <a:ext cx="1084477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Software de fuente abierta</a:t>
            </a:r>
          </a:p>
        </p:txBody>
      </p:sp>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646331"/>
          </a:xfrm>
          <a:prstGeom prst="rect">
            <a:avLst/>
          </a:prstGeom>
          <a:noFill/>
        </p:spPr>
        <p:txBody>
          <a:bodyPr wrap="square" rtlCol="0">
            <a:spAutoFit/>
          </a:bodyPr>
          <a:lstStyle/>
          <a:p>
            <a:r>
              <a:rPr lang="es-GT" dirty="0"/>
              <a:t>Objetivo 1. Selección de software y hardware</a:t>
            </a:r>
          </a:p>
        </p:txBody>
      </p:sp>
      <p:pic>
        <p:nvPicPr>
          <p:cNvPr id="11" name="Picture 10" descr="A blue and yellow snake logo&#10;&#10;Description automatically generated">
            <a:extLst>
              <a:ext uri="{FF2B5EF4-FFF2-40B4-BE49-F238E27FC236}">
                <a16:creationId xmlns:a16="http://schemas.microsoft.com/office/drawing/2014/main" id="{5362B46C-9CA8-3124-37F2-CA901F098EAD}"/>
              </a:ext>
            </a:extLst>
          </p:cNvPr>
          <p:cNvPicPr>
            <a:picLocks noChangeAspect="1"/>
          </p:cNvPicPr>
          <p:nvPr/>
        </p:nvPicPr>
        <p:blipFill>
          <a:blip r:embed="rId3"/>
          <a:stretch>
            <a:fillRect/>
          </a:stretch>
        </p:blipFill>
        <p:spPr>
          <a:xfrm>
            <a:off x="1125431" y="2703040"/>
            <a:ext cx="2338347" cy="2562298"/>
          </a:xfrm>
          <a:prstGeom prst="rect">
            <a:avLst/>
          </a:prstGeom>
        </p:spPr>
      </p:pic>
      <p:pic>
        <p:nvPicPr>
          <p:cNvPr id="19" name="Picture 18" descr="A green and yellow square with white letters&#10;&#10;Description automatically generated">
            <a:extLst>
              <a:ext uri="{FF2B5EF4-FFF2-40B4-BE49-F238E27FC236}">
                <a16:creationId xmlns:a16="http://schemas.microsoft.com/office/drawing/2014/main" id="{5C4401AB-36E9-A54E-0974-E4DE6AE2CB2D}"/>
              </a:ext>
            </a:extLst>
          </p:cNvPr>
          <p:cNvPicPr>
            <a:picLocks noChangeAspect="1"/>
          </p:cNvPicPr>
          <p:nvPr/>
        </p:nvPicPr>
        <p:blipFill>
          <a:blip r:embed="rId4"/>
          <a:stretch>
            <a:fillRect/>
          </a:stretch>
        </p:blipFill>
        <p:spPr>
          <a:xfrm>
            <a:off x="4664766" y="2781700"/>
            <a:ext cx="2262246" cy="2262246"/>
          </a:xfrm>
          <a:prstGeom prst="rect">
            <a:avLst/>
          </a:prstGeom>
        </p:spPr>
      </p:pic>
      <p:pic>
        <p:nvPicPr>
          <p:cNvPr id="4" name="Picture 3" descr="A red and black ladybug&#10;&#10;Description automatically generated">
            <a:extLst>
              <a:ext uri="{FF2B5EF4-FFF2-40B4-BE49-F238E27FC236}">
                <a16:creationId xmlns:a16="http://schemas.microsoft.com/office/drawing/2014/main" id="{693AA166-3ABD-024D-28E3-60764F696419}"/>
              </a:ext>
            </a:extLst>
          </p:cNvPr>
          <p:cNvPicPr>
            <a:picLocks noChangeAspect="1"/>
          </p:cNvPicPr>
          <p:nvPr/>
        </p:nvPicPr>
        <p:blipFill>
          <a:blip r:embed="rId5"/>
          <a:stretch>
            <a:fillRect/>
          </a:stretch>
        </p:blipFill>
        <p:spPr>
          <a:xfrm>
            <a:off x="8605355" y="2638575"/>
            <a:ext cx="2461214" cy="2461214"/>
          </a:xfrm>
          <a:prstGeom prst="rect">
            <a:avLst/>
          </a:prstGeom>
        </p:spPr>
      </p:pic>
    </p:spTree>
    <p:extLst>
      <p:ext uri="{BB962C8B-B14F-4D97-AF65-F5344CB8AC3E}">
        <p14:creationId xmlns:p14="http://schemas.microsoft.com/office/powerpoint/2010/main" val="415811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Selección de hardware y software</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sp>
        <p:nvSpPr>
          <p:cNvPr id="3" name="Content Placeholder 2">
            <a:extLst>
              <a:ext uri="{FF2B5EF4-FFF2-40B4-BE49-F238E27FC236}">
                <a16:creationId xmlns:a16="http://schemas.microsoft.com/office/drawing/2014/main" id="{BB0BA7F4-8A65-D92A-3AA0-436639B530C2}"/>
              </a:ext>
            </a:extLst>
          </p:cNvPr>
          <p:cNvSpPr txBox="1">
            <a:spLocks/>
          </p:cNvSpPr>
          <p:nvPr/>
        </p:nvSpPr>
        <p:spPr>
          <a:xfrm>
            <a:off x="373501" y="1765337"/>
            <a:ext cx="1084477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Hardware disponible en Guatemala y UVG. </a:t>
            </a:r>
          </a:p>
        </p:txBody>
      </p:sp>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omputer with a red circle around it&#10;&#10;Description automatically generated">
            <a:extLst>
              <a:ext uri="{FF2B5EF4-FFF2-40B4-BE49-F238E27FC236}">
                <a16:creationId xmlns:a16="http://schemas.microsoft.com/office/drawing/2014/main" id="{589DF022-AF3A-12F6-6B71-97B36D1642AA}"/>
              </a:ext>
            </a:extLst>
          </p:cNvPr>
          <p:cNvPicPr>
            <a:picLocks noChangeAspect="1"/>
          </p:cNvPicPr>
          <p:nvPr/>
        </p:nvPicPr>
        <p:blipFill>
          <a:blip r:embed="rId3"/>
          <a:stretch>
            <a:fillRect/>
          </a:stretch>
        </p:blipFill>
        <p:spPr>
          <a:xfrm>
            <a:off x="725163" y="2668524"/>
            <a:ext cx="3169920" cy="2474976"/>
          </a:xfrm>
          <a:prstGeom prst="rect">
            <a:avLst/>
          </a:prstGeom>
        </p:spPr>
      </p:pic>
      <p:pic>
        <p:nvPicPr>
          <p:cNvPr id="17" name="Picture 16" descr="A white round device with a blue screen&#10;&#10;Description automatically generated">
            <a:extLst>
              <a:ext uri="{FF2B5EF4-FFF2-40B4-BE49-F238E27FC236}">
                <a16:creationId xmlns:a16="http://schemas.microsoft.com/office/drawing/2014/main" id="{CF40C06F-9BBC-FA93-9ADD-A7DBB1C0AC82}"/>
              </a:ext>
            </a:extLst>
          </p:cNvPr>
          <p:cNvPicPr>
            <a:picLocks noChangeAspect="1"/>
          </p:cNvPicPr>
          <p:nvPr/>
        </p:nvPicPr>
        <p:blipFill>
          <a:blip r:embed="rId4"/>
          <a:stretch>
            <a:fillRect/>
          </a:stretch>
        </p:blipFill>
        <p:spPr>
          <a:xfrm>
            <a:off x="8225812" y="2524687"/>
            <a:ext cx="3393581" cy="2997663"/>
          </a:xfrm>
          <a:prstGeom prst="rect">
            <a:avLst/>
          </a:prstGeom>
        </p:spPr>
      </p:pic>
      <p:pic>
        <p:nvPicPr>
          <p:cNvPr id="21" name="Picture 20" descr="A black and silver electronic device&#10;&#10;Description automatically generated">
            <a:extLst>
              <a:ext uri="{FF2B5EF4-FFF2-40B4-BE49-F238E27FC236}">
                <a16:creationId xmlns:a16="http://schemas.microsoft.com/office/drawing/2014/main" id="{B7D42197-E46E-75FD-5C53-FC6C67B2420F}"/>
              </a:ext>
            </a:extLst>
          </p:cNvPr>
          <p:cNvPicPr>
            <a:picLocks noChangeAspect="1"/>
          </p:cNvPicPr>
          <p:nvPr/>
        </p:nvPicPr>
        <p:blipFill>
          <a:blip r:embed="rId5"/>
          <a:stretch>
            <a:fillRect/>
          </a:stretch>
        </p:blipFill>
        <p:spPr>
          <a:xfrm>
            <a:off x="4638880" y="2624853"/>
            <a:ext cx="2715134" cy="2715134"/>
          </a:xfrm>
          <a:prstGeom prst="rect">
            <a:avLst/>
          </a:prstGeom>
        </p:spPr>
      </p:pic>
      <p:sp>
        <p:nvSpPr>
          <p:cNvPr id="22" name="CuadroTexto 14">
            <a:extLst>
              <a:ext uri="{FF2B5EF4-FFF2-40B4-BE49-F238E27FC236}">
                <a16:creationId xmlns:a16="http://schemas.microsoft.com/office/drawing/2014/main" id="{29E470AA-BF68-D615-BF38-2A9368B64E25}"/>
              </a:ext>
            </a:extLst>
          </p:cNvPr>
          <p:cNvSpPr txBox="1"/>
          <p:nvPr/>
        </p:nvSpPr>
        <p:spPr>
          <a:xfrm>
            <a:off x="7516238" y="5716113"/>
            <a:ext cx="3560323" cy="646331"/>
          </a:xfrm>
          <a:prstGeom prst="rect">
            <a:avLst/>
          </a:prstGeom>
          <a:noFill/>
        </p:spPr>
        <p:txBody>
          <a:bodyPr wrap="square" rtlCol="0">
            <a:spAutoFit/>
          </a:bodyPr>
          <a:lstStyle/>
          <a:p>
            <a:r>
              <a:rPr lang="es-GT" dirty="0"/>
              <a:t>Objetivo 1. Selección de software y hardware</a:t>
            </a:r>
          </a:p>
        </p:txBody>
      </p:sp>
    </p:spTree>
    <p:extLst>
      <p:ext uri="{BB962C8B-B14F-4D97-AF65-F5344CB8AC3E}">
        <p14:creationId xmlns:p14="http://schemas.microsoft.com/office/powerpoint/2010/main" val="315916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Bases de datos</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3" name="Content Placeholder 2">
            <a:extLst>
              <a:ext uri="{FF2B5EF4-FFF2-40B4-BE49-F238E27FC236}">
                <a16:creationId xmlns:a16="http://schemas.microsoft.com/office/drawing/2014/main" id="{BB0BA7F4-8A65-D92A-3AA0-436639B530C2}"/>
              </a:ext>
            </a:extLst>
          </p:cNvPr>
          <p:cNvSpPr txBox="1">
            <a:spLocks/>
          </p:cNvSpPr>
          <p:nvPr/>
        </p:nvSpPr>
        <p:spPr>
          <a:xfrm>
            <a:off x="373501" y="1765337"/>
            <a:ext cx="1084477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ICPR</a:t>
            </a:r>
          </a:p>
        </p:txBody>
      </p:sp>
      <p:pic>
        <p:nvPicPr>
          <p:cNvPr id="18" name="Picture 17" descr="A collage of a person's face&#10;&#10;Description automatically generated">
            <a:extLst>
              <a:ext uri="{FF2B5EF4-FFF2-40B4-BE49-F238E27FC236}">
                <a16:creationId xmlns:a16="http://schemas.microsoft.com/office/drawing/2014/main" id="{D810B601-C6F4-FBFE-1FD1-AAD7D4E11FA0}"/>
              </a:ext>
            </a:extLst>
          </p:cNvPr>
          <p:cNvPicPr>
            <a:picLocks noChangeAspect="1"/>
          </p:cNvPicPr>
          <p:nvPr/>
        </p:nvPicPr>
        <p:blipFill>
          <a:blip r:embed="rId2"/>
          <a:stretch>
            <a:fillRect/>
          </a:stretch>
        </p:blipFill>
        <p:spPr>
          <a:xfrm>
            <a:off x="2707758" y="2353305"/>
            <a:ext cx="6528391" cy="2926915"/>
          </a:xfrm>
          <a:prstGeom prst="rect">
            <a:avLst/>
          </a:prstGeom>
        </p:spPr>
      </p:pic>
    </p:spTree>
    <p:extLst>
      <p:ext uri="{BB962C8B-B14F-4D97-AF65-F5344CB8AC3E}">
        <p14:creationId xmlns:p14="http://schemas.microsoft.com/office/powerpoint/2010/main" val="358611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Bases de datos</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sp>
        <p:nvSpPr>
          <p:cNvPr id="3" name="Content Placeholder 2">
            <a:extLst>
              <a:ext uri="{FF2B5EF4-FFF2-40B4-BE49-F238E27FC236}">
                <a16:creationId xmlns:a16="http://schemas.microsoft.com/office/drawing/2014/main" id="{BB0BA7F4-8A65-D92A-3AA0-436639B530C2}"/>
              </a:ext>
            </a:extLst>
          </p:cNvPr>
          <p:cNvSpPr txBox="1">
            <a:spLocks/>
          </p:cNvSpPr>
          <p:nvPr/>
        </p:nvSpPr>
        <p:spPr>
          <a:xfrm>
            <a:off x="373501" y="1765337"/>
            <a:ext cx="1084477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ICPR: Etiquetas</a:t>
            </a:r>
          </a:p>
        </p:txBody>
      </p:sp>
      <p:pic>
        <p:nvPicPr>
          <p:cNvPr id="7" name="Picture 6" descr="A white rectangular box with black numbers&#10;&#10;Description automatically generated">
            <a:extLst>
              <a:ext uri="{FF2B5EF4-FFF2-40B4-BE49-F238E27FC236}">
                <a16:creationId xmlns:a16="http://schemas.microsoft.com/office/drawing/2014/main" id="{4F5EEC0F-290F-FBB7-AF68-21AE913FD792}"/>
              </a:ext>
            </a:extLst>
          </p:cNvPr>
          <p:cNvPicPr>
            <a:picLocks noChangeAspect="1"/>
          </p:cNvPicPr>
          <p:nvPr/>
        </p:nvPicPr>
        <p:blipFill>
          <a:blip r:embed="rId2"/>
          <a:stretch>
            <a:fillRect/>
          </a:stretch>
        </p:blipFill>
        <p:spPr>
          <a:xfrm>
            <a:off x="190200" y="2707050"/>
            <a:ext cx="6175716" cy="2892764"/>
          </a:xfrm>
          <a:prstGeom prst="rect">
            <a:avLst/>
          </a:prstGeom>
        </p:spPr>
      </p:pic>
      <p:pic>
        <p:nvPicPr>
          <p:cNvPr id="10" name="Picture 9" descr="A diagram of a pan angle&#10;&#10;Description automatically generated">
            <a:extLst>
              <a:ext uri="{FF2B5EF4-FFF2-40B4-BE49-F238E27FC236}">
                <a16:creationId xmlns:a16="http://schemas.microsoft.com/office/drawing/2014/main" id="{0FC5B74B-8718-9DF6-528A-2CA521D5176F}"/>
              </a:ext>
            </a:extLst>
          </p:cNvPr>
          <p:cNvPicPr>
            <a:picLocks noChangeAspect="1"/>
          </p:cNvPicPr>
          <p:nvPr/>
        </p:nvPicPr>
        <p:blipFill>
          <a:blip r:embed="rId3"/>
          <a:stretch>
            <a:fillRect/>
          </a:stretch>
        </p:blipFill>
        <p:spPr>
          <a:xfrm>
            <a:off x="6019800" y="2781699"/>
            <a:ext cx="5829600" cy="2730640"/>
          </a:xfrm>
          <a:prstGeom prst="rect">
            <a:avLst/>
          </a:prstGeom>
        </p:spPr>
      </p:pic>
    </p:spTree>
    <p:extLst>
      <p:ext uri="{BB962C8B-B14F-4D97-AF65-F5344CB8AC3E}">
        <p14:creationId xmlns:p14="http://schemas.microsoft.com/office/powerpoint/2010/main" val="189472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600" dirty="0"/>
              <a:t>Implementación de un control de movimiento para dispositivos robóticos móviles utilizando identificación de gestos faciales y orientación de cabeza por medio de visión de computadora</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GERARDO ANDRES FUENTES BÁMACA</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14 de junio de 2024</a:t>
            </a:r>
          </a:p>
          <a:p>
            <a:endParaRPr lang="es-ES_tradnl" sz="1800" dirty="0"/>
          </a:p>
        </p:txBody>
      </p:sp>
      <p:pic>
        <p:nvPicPr>
          <p:cNvPr id="33" name="Picture Placeholder 32" descr="A screenshot of a computer screen&#10;&#10;Description automatically generated">
            <a:extLst>
              <a:ext uri="{FF2B5EF4-FFF2-40B4-BE49-F238E27FC236}">
                <a16:creationId xmlns:a16="http://schemas.microsoft.com/office/drawing/2014/main" id="{0F526E9C-36F4-FFFB-E702-ADE47616E6DC}"/>
              </a:ext>
            </a:extLst>
          </p:cNvPr>
          <p:cNvPicPr>
            <a:picLocks noGrp="1" noChangeAspect="1"/>
          </p:cNvPicPr>
          <p:nvPr>
            <p:ph type="pic" idx="14"/>
          </p:nvPr>
        </p:nvPicPr>
        <p:blipFill>
          <a:blip r:embed="rId2"/>
          <a:srcRect t="2412" b="2412"/>
          <a:stretch>
            <a:fillRect/>
          </a:stretch>
        </p:blipFill>
        <p:spPr/>
      </p:pic>
    </p:spTree>
    <p:extLst>
      <p:ext uri="{BB962C8B-B14F-4D97-AF65-F5344CB8AC3E}">
        <p14:creationId xmlns:p14="http://schemas.microsoft.com/office/powerpoint/2010/main" val="1325059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Bases de datos</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sp>
        <p:nvSpPr>
          <p:cNvPr id="3" name="Content Placeholder 2">
            <a:extLst>
              <a:ext uri="{FF2B5EF4-FFF2-40B4-BE49-F238E27FC236}">
                <a16:creationId xmlns:a16="http://schemas.microsoft.com/office/drawing/2014/main" id="{BB0BA7F4-8A65-D92A-3AA0-436639B530C2}"/>
              </a:ext>
            </a:extLst>
          </p:cNvPr>
          <p:cNvSpPr txBox="1">
            <a:spLocks/>
          </p:cNvSpPr>
          <p:nvPr/>
        </p:nvSpPr>
        <p:spPr>
          <a:xfrm>
            <a:off x="373501" y="1765337"/>
            <a:ext cx="1084477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Fotografías de compañeros</a:t>
            </a:r>
          </a:p>
        </p:txBody>
      </p:sp>
      <p:pic>
        <p:nvPicPr>
          <p:cNvPr id="8" name="Picture 7" descr="A person wearing glasses and a blue shirt&#10;&#10;Description automatically generated">
            <a:extLst>
              <a:ext uri="{FF2B5EF4-FFF2-40B4-BE49-F238E27FC236}">
                <a16:creationId xmlns:a16="http://schemas.microsoft.com/office/drawing/2014/main" id="{D54B3039-A350-0DDE-4CA1-8195698ECC16}"/>
              </a:ext>
            </a:extLst>
          </p:cNvPr>
          <p:cNvPicPr>
            <a:picLocks noChangeAspect="1"/>
          </p:cNvPicPr>
          <p:nvPr/>
        </p:nvPicPr>
        <p:blipFill rotWithShape="1">
          <a:blip r:embed="rId2"/>
          <a:srcRect l="3645" r="1400" b="5"/>
          <a:stretch/>
        </p:blipFill>
        <p:spPr>
          <a:xfrm>
            <a:off x="6487286" y="2888282"/>
            <a:ext cx="4037136" cy="3188569"/>
          </a:xfrm>
          <a:prstGeom prst="rect">
            <a:avLst/>
          </a:prstGeom>
        </p:spPr>
      </p:pic>
      <p:pic>
        <p:nvPicPr>
          <p:cNvPr id="7" name="Picture 6" descr="A person with green patches on her face&#10;&#10;Description automatically generated">
            <a:extLst>
              <a:ext uri="{FF2B5EF4-FFF2-40B4-BE49-F238E27FC236}">
                <a16:creationId xmlns:a16="http://schemas.microsoft.com/office/drawing/2014/main" id="{AE5042B7-7ABC-FC9D-1228-DC7DD91E6157}"/>
              </a:ext>
            </a:extLst>
          </p:cNvPr>
          <p:cNvPicPr>
            <a:picLocks noChangeAspect="1"/>
          </p:cNvPicPr>
          <p:nvPr/>
        </p:nvPicPr>
        <p:blipFill>
          <a:blip r:embed="rId3"/>
          <a:stretch>
            <a:fillRect/>
          </a:stretch>
        </p:blipFill>
        <p:spPr>
          <a:xfrm>
            <a:off x="1375980" y="2888282"/>
            <a:ext cx="4037137" cy="3027853"/>
          </a:xfrm>
          <a:prstGeom prst="rect">
            <a:avLst/>
          </a:prstGeom>
        </p:spPr>
      </p:pic>
    </p:spTree>
    <p:extLst>
      <p:ext uri="{BB962C8B-B14F-4D97-AF65-F5344CB8AC3E}">
        <p14:creationId xmlns:p14="http://schemas.microsoft.com/office/powerpoint/2010/main" val="7859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Algoritmos de </a:t>
            </a:r>
            <a:r>
              <a:rPr lang="es-ES" dirty="0" err="1"/>
              <a:t>visi</a:t>
            </a:r>
            <a:r>
              <a:rPr lang="es-419" dirty="0" err="1"/>
              <a:t>ón</a:t>
            </a:r>
            <a:r>
              <a:rPr lang="es-419" dirty="0"/>
              <a:t> por computadora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CNN</a:t>
            </a:r>
          </a:p>
          <a:p>
            <a:pPr marL="0" indent="0">
              <a:buNone/>
            </a:pP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7" name="Picture 6" descr="A diagram of a diagram of a machine learning&#10;&#10;Description automatically generated">
            <a:extLst>
              <a:ext uri="{FF2B5EF4-FFF2-40B4-BE49-F238E27FC236}">
                <a16:creationId xmlns:a16="http://schemas.microsoft.com/office/drawing/2014/main" id="{FF7E91E4-B093-E418-EC12-876562243A81}"/>
              </a:ext>
            </a:extLst>
          </p:cNvPr>
          <p:cNvPicPr>
            <a:picLocks noChangeAspect="1"/>
          </p:cNvPicPr>
          <p:nvPr/>
        </p:nvPicPr>
        <p:blipFill>
          <a:blip r:embed="rId2">
            <a:duotone>
              <a:schemeClr val="accent1">
                <a:shade val="45000"/>
                <a:satMod val="135000"/>
              </a:schemeClr>
              <a:prstClr val="white"/>
            </a:duotone>
          </a:blip>
          <a:stretch>
            <a:fillRect/>
          </a:stretch>
        </p:blipFill>
        <p:spPr>
          <a:xfrm>
            <a:off x="773519" y="2572343"/>
            <a:ext cx="9525000" cy="3238500"/>
          </a:xfrm>
          <a:prstGeom prst="rect">
            <a:avLst/>
          </a:prstGeom>
        </p:spPr>
      </p:pic>
    </p:spTree>
    <p:extLst>
      <p:ext uri="{BB962C8B-B14F-4D97-AF65-F5344CB8AC3E}">
        <p14:creationId xmlns:p14="http://schemas.microsoft.com/office/powerpoint/2010/main" val="352876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Algoritmos de </a:t>
            </a:r>
            <a:r>
              <a:rPr lang="es-ES" dirty="0" err="1"/>
              <a:t>visi</a:t>
            </a:r>
            <a:r>
              <a:rPr lang="es-419" dirty="0" err="1"/>
              <a:t>ón</a:t>
            </a:r>
            <a:r>
              <a:rPr lang="es-419" dirty="0"/>
              <a:t> por computadora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GNN</a:t>
            </a:r>
          </a:p>
          <a:p>
            <a:r>
              <a:rPr lang="es-ES_tradnl" dirty="0"/>
              <a:t>Paro de emergencia</a:t>
            </a:r>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7" name="Picture 6" descr="A graph diagram of a graph&#10;&#10;Description automatically generated with medium confidence">
            <a:extLst>
              <a:ext uri="{FF2B5EF4-FFF2-40B4-BE49-F238E27FC236}">
                <a16:creationId xmlns:a16="http://schemas.microsoft.com/office/drawing/2014/main" id="{CF3512AB-539D-1AE0-AAF6-15F1B078A8D6}"/>
              </a:ext>
            </a:extLst>
          </p:cNvPr>
          <p:cNvPicPr>
            <a:picLocks noChangeAspect="1"/>
          </p:cNvPicPr>
          <p:nvPr/>
        </p:nvPicPr>
        <p:blipFill rotWithShape="1">
          <a:blip r:embed="rId2">
            <a:duotone>
              <a:schemeClr val="accent1">
                <a:shade val="45000"/>
                <a:satMod val="135000"/>
              </a:schemeClr>
              <a:prstClr val="white"/>
            </a:duotone>
          </a:blip>
          <a:srcRect l="51512" b="19961"/>
          <a:stretch/>
        </p:blipFill>
        <p:spPr>
          <a:xfrm>
            <a:off x="4469066" y="3043739"/>
            <a:ext cx="2627204" cy="2706764"/>
          </a:xfrm>
          <a:prstGeom prst="rect">
            <a:avLst/>
          </a:prstGeom>
        </p:spPr>
      </p:pic>
      <p:pic>
        <p:nvPicPr>
          <p:cNvPr id="11" name="Picture 10" descr="A person wearing headphones and a face recognition&#10;&#10;Description automatically generated">
            <a:extLst>
              <a:ext uri="{FF2B5EF4-FFF2-40B4-BE49-F238E27FC236}">
                <a16:creationId xmlns:a16="http://schemas.microsoft.com/office/drawing/2014/main" id="{D530C9AB-CCBF-6507-452E-DC1343A439F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31211" t="13835" r="20834" b="5744"/>
          <a:stretch/>
        </p:blipFill>
        <p:spPr>
          <a:xfrm>
            <a:off x="1339702" y="3084540"/>
            <a:ext cx="2332074" cy="2912556"/>
          </a:xfrm>
          <a:prstGeom prst="rect">
            <a:avLst/>
          </a:prstGeom>
        </p:spPr>
      </p:pic>
      <p:pic>
        <p:nvPicPr>
          <p:cNvPr id="12" name="Picture 11" descr="A math formula with a triangle and a square&#10;&#10;Description automatically generated">
            <a:extLst>
              <a:ext uri="{FF2B5EF4-FFF2-40B4-BE49-F238E27FC236}">
                <a16:creationId xmlns:a16="http://schemas.microsoft.com/office/drawing/2014/main" id="{585031CC-6855-3B04-EDB8-41256062D6A3}"/>
              </a:ext>
            </a:extLst>
          </p:cNvPr>
          <p:cNvPicPr>
            <a:picLocks noChangeAspect="1"/>
          </p:cNvPicPr>
          <p:nvPr/>
        </p:nvPicPr>
        <p:blipFill rotWithShape="1">
          <a:blip r:embed="rId5">
            <a:duotone>
              <a:schemeClr val="accent1">
                <a:shade val="45000"/>
                <a:satMod val="135000"/>
              </a:schemeClr>
              <a:prstClr val="white"/>
            </a:duotone>
          </a:blip>
          <a:srcRect l="42369" t="18811" b="50558"/>
          <a:stretch/>
        </p:blipFill>
        <p:spPr>
          <a:xfrm>
            <a:off x="8037908" y="3981609"/>
            <a:ext cx="3153926" cy="1118418"/>
          </a:xfrm>
          <a:prstGeom prst="rect">
            <a:avLst/>
          </a:prstGeom>
        </p:spPr>
      </p:pic>
    </p:spTree>
    <p:extLst>
      <p:ext uri="{BB962C8B-B14F-4D97-AF65-F5344CB8AC3E}">
        <p14:creationId xmlns:p14="http://schemas.microsoft.com/office/powerpoint/2010/main" val="241434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Implementación de interfaz</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400"/>
              <a:t>Fase 1: </a:t>
            </a:r>
          </a:p>
          <a:p>
            <a:pPr lvl="1"/>
            <a:r>
              <a:rPr lang="en-US" sz="1400"/>
              <a:t>Captura de imágenes</a:t>
            </a:r>
          </a:p>
          <a:p>
            <a:pPr lvl="1"/>
            <a:r>
              <a:rPr lang="en-US" sz="1400"/>
              <a:t>Transformación de imágenes</a:t>
            </a:r>
          </a:p>
          <a:p>
            <a:pPr lvl="1"/>
            <a:r>
              <a:rPr lang="en-US" sz="1400"/>
              <a:t>Transformación de etiquetas</a:t>
            </a:r>
          </a:p>
          <a:p>
            <a:pPr lvl="1"/>
            <a:r>
              <a:rPr lang="en-US" sz="1400"/>
              <a:t>Exportación de datos</a:t>
            </a:r>
          </a:p>
          <a:p>
            <a:pPr lvl="1"/>
            <a:r>
              <a:rPr lang="en-US" sz="1400"/>
              <a:t>Entrenamiento de aprendizaje de máquina</a:t>
            </a:r>
          </a:p>
          <a:p>
            <a:pPr lvl="1"/>
            <a:r>
              <a:rPr lang="en-US" sz="1400"/>
              <a:t>Despliegue de simulación con Turtle</a:t>
            </a:r>
          </a:p>
          <a:p>
            <a:pPr lvl="1"/>
            <a:r>
              <a:rPr lang="en-US" sz="1400"/>
              <a:t>Implementación de botones en la interfaz, para cada función</a:t>
            </a:r>
          </a:p>
        </p:txBody>
      </p:sp>
      <p:pic>
        <p:nvPicPr>
          <p:cNvPr id="7" name="Picture 6" descr="A screenshot of a computer&#10;&#10;Description automatically generated">
            <a:extLst>
              <a:ext uri="{FF2B5EF4-FFF2-40B4-BE49-F238E27FC236}">
                <a16:creationId xmlns:a16="http://schemas.microsoft.com/office/drawing/2014/main" id="{ED5A6689-2F7E-DA99-D34C-D91C19DE941E}"/>
              </a:ext>
            </a:extLst>
          </p:cNvPr>
          <p:cNvPicPr>
            <a:picLocks noChangeAspect="1"/>
          </p:cNvPicPr>
          <p:nvPr/>
        </p:nvPicPr>
        <p:blipFill>
          <a:blip r:embed="rId2"/>
          <a:stretch>
            <a:fillRect/>
          </a:stretch>
        </p:blipFill>
        <p:spPr>
          <a:xfrm>
            <a:off x="4901184" y="1229640"/>
            <a:ext cx="6922008" cy="4499304"/>
          </a:xfrm>
          <a:prstGeom prst="rect">
            <a:avLst/>
          </a:prstGeom>
        </p:spPr>
      </p:pic>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a:xfrm>
            <a:off x="374904" y="6356350"/>
            <a:ext cx="2743200" cy="365125"/>
          </a:xfrm>
        </p:spPr>
        <p:txBody>
          <a:bodyPr vert="horz" lIns="91440" tIns="45720" rIns="91440" bIns="45720" rtlCol="0" anchor="ctr">
            <a:normAutofit/>
          </a:bodyPr>
          <a:lstStyle/>
          <a:p>
            <a:pPr>
              <a:spcAft>
                <a:spcPts val="600"/>
              </a:spcAft>
            </a:pPr>
            <a:fld id="{817A2ECC-6FF0-D74F-A142-DD60A4D1A2CA}" type="datetime1">
              <a:rPr lang="en-US">
                <a:solidFill>
                  <a:schemeClr val="tx1">
                    <a:lumMod val="50000"/>
                    <a:lumOff val="50000"/>
                  </a:schemeClr>
                </a:solidFill>
              </a:rPr>
              <a:pPr>
                <a:spcAft>
                  <a:spcPts val="600"/>
                </a:spcAft>
              </a:pPr>
              <a:t>17-Jun-24</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86187285-8FD8-0B42-9EF1-8B032D8EAAB8}" type="slidenum">
              <a:rPr lang="en-US">
                <a:solidFill>
                  <a:schemeClr val="tx1">
                    <a:lumMod val="50000"/>
                    <a:lumOff val="50000"/>
                  </a:schemeClr>
                </a:solidFill>
              </a:rPr>
              <a:pPr>
                <a:spcAft>
                  <a:spcPts val="600"/>
                </a:spcAft>
              </a:pPr>
              <a:t>23</a:t>
            </a:fld>
            <a:endParaRPr lang="en-US" dirty="0">
              <a:solidFill>
                <a:schemeClr val="tx1">
                  <a:lumMod val="50000"/>
                  <a:lumOff val="50000"/>
                </a:schemeClr>
              </a:solidFill>
            </a:endParaRPr>
          </a:p>
        </p:txBody>
      </p:sp>
    </p:spTree>
    <p:extLst>
      <p:ext uri="{BB962C8B-B14F-4D97-AF65-F5344CB8AC3E}">
        <p14:creationId xmlns:p14="http://schemas.microsoft.com/office/powerpoint/2010/main" val="385971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Implementación de interfaz</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a:xfrm>
            <a:off x="371094" y="2718054"/>
            <a:ext cx="3438906" cy="3207258"/>
          </a:xfrm>
        </p:spPr>
        <p:txBody>
          <a:bodyPr vert="horz" lIns="91440" tIns="45720" rIns="91440" bIns="45720" rtlCol="0" anchor="t">
            <a:normAutofit/>
          </a:bodyPr>
          <a:lstStyle/>
          <a:p>
            <a:r>
              <a:rPr lang="en-US" sz="1700"/>
              <a:t>Fase 2</a:t>
            </a:r>
          </a:p>
          <a:p>
            <a:pPr lvl="1"/>
            <a:r>
              <a:rPr lang="en-US" sz="1700"/>
              <a:t>Mismas funciones que la fase anterior</a:t>
            </a:r>
          </a:p>
          <a:p>
            <a:pPr lvl="1"/>
            <a:r>
              <a:rPr lang="en-US" sz="1700"/>
              <a:t>Se añade el filtrado </a:t>
            </a:r>
          </a:p>
          <a:p>
            <a:pPr lvl="1"/>
            <a:r>
              <a:rPr lang="en-US" sz="1700"/>
              <a:t>Se optimiza la captura de datos a un solo botón</a:t>
            </a:r>
          </a:p>
          <a:p>
            <a:pPr lvl="1"/>
            <a:r>
              <a:rPr lang="en-US" sz="1700"/>
              <a:t>El manejo de datos se limita a 3 botones</a:t>
            </a:r>
          </a:p>
          <a:p>
            <a:pPr lvl="1"/>
            <a:endParaRPr lang="en-US" sz="1700"/>
          </a:p>
        </p:txBody>
      </p:sp>
      <p:pic>
        <p:nvPicPr>
          <p:cNvPr id="7" name="Picture 6" descr="A screenshot of a computer&#10;&#10;Description automatically generated">
            <a:extLst>
              <a:ext uri="{FF2B5EF4-FFF2-40B4-BE49-F238E27FC236}">
                <a16:creationId xmlns:a16="http://schemas.microsoft.com/office/drawing/2014/main" id="{0F121E2A-D8D2-67C6-30DE-5DDC58A61F44}"/>
              </a:ext>
            </a:extLst>
          </p:cNvPr>
          <p:cNvPicPr>
            <a:picLocks noChangeAspect="1"/>
          </p:cNvPicPr>
          <p:nvPr/>
        </p:nvPicPr>
        <p:blipFill>
          <a:blip r:embed="rId2"/>
          <a:stretch>
            <a:fillRect/>
          </a:stretch>
        </p:blipFill>
        <p:spPr>
          <a:xfrm>
            <a:off x="4901184" y="1212334"/>
            <a:ext cx="6922008" cy="4533915"/>
          </a:xfrm>
          <a:prstGeom prst="rect">
            <a:avLst/>
          </a:prstGeom>
        </p:spPr>
      </p:pic>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a:xfrm>
            <a:off x="374904" y="6356350"/>
            <a:ext cx="2743200" cy="365125"/>
          </a:xfrm>
        </p:spPr>
        <p:txBody>
          <a:bodyPr vert="horz" lIns="91440" tIns="45720" rIns="91440" bIns="45720" rtlCol="0" anchor="ctr">
            <a:normAutofit/>
          </a:bodyPr>
          <a:lstStyle/>
          <a:p>
            <a:pPr>
              <a:spcAft>
                <a:spcPts val="600"/>
              </a:spcAft>
            </a:pPr>
            <a:fld id="{817A2ECC-6FF0-D74F-A142-DD60A4D1A2CA}" type="datetime1">
              <a:rPr lang="en-US">
                <a:solidFill>
                  <a:schemeClr val="tx1">
                    <a:lumMod val="50000"/>
                    <a:lumOff val="50000"/>
                  </a:schemeClr>
                </a:solidFill>
              </a:rPr>
              <a:pPr>
                <a:spcAft>
                  <a:spcPts val="600"/>
                </a:spcAft>
              </a:pPr>
              <a:t>17-Jun-24</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86187285-8FD8-0B42-9EF1-8B032D8EAAB8}" type="slidenum">
              <a:rPr lang="en-US">
                <a:solidFill>
                  <a:schemeClr val="tx1">
                    <a:lumMod val="50000"/>
                    <a:lumOff val="50000"/>
                  </a:schemeClr>
                </a:solidFill>
              </a:rPr>
              <a:pPr>
                <a:spcAft>
                  <a:spcPts val="600"/>
                </a:spcAft>
              </a:pPr>
              <a:t>24</a:t>
            </a:fld>
            <a:endParaRPr lang="en-US">
              <a:solidFill>
                <a:schemeClr val="tx1">
                  <a:lumMod val="50000"/>
                  <a:lumOff val="50000"/>
                </a:schemeClr>
              </a:solidFill>
            </a:endParaRPr>
          </a:p>
        </p:txBody>
      </p:sp>
    </p:spTree>
    <p:extLst>
      <p:ext uri="{BB962C8B-B14F-4D97-AF65-F5344CB8AC3E}">
        <p14:creationId xmlns:p14="http://schemas.microsoft.com/office/powerpoint/2010/main" val="872889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ection of white human head&#10;&#10;Description automatically generated with medium confidence">
            <a:extLst>
              <a:ext uri="{FF2B5EF4-FFF2-40B4-BE49-F238E27FC236}">
                <a16:creationId xmlns:a16="http://schemas.microsoft.com/office/drawing/2014/main" id="{5E348184-5CE9-EBED-240E-2AD5AC6DB9F7}"/>
              </a:ext>
            </a:extLst>
          </p:cNvPr>
          <p:cNvPicPr>
            <a:picLocks noChangeAspect="1"/>
          </p:cNvPicPr>
          <p:nvPr/>
        </p:nvPicPr>
        <p:blipFill rotWithShape="1">
          <a:blip r:embed="rId2"/>
          <a:srcRect t="14309" r="-2" b="1968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1" name="Picture 10" descr="A screenshot of a computer&#10;&#10;Description automatically generated">
            <a:extLst>
              <a:ext uri="{FF2B5EF4-FFF2-40B4-BE49-F238E27FC236}">
                <a16:creationId xmlns:a16="http://schemas.microsoft.com/office/drawing/2014/main" id="{9796035E-7F99-0A31-314B-DC2F245F3D97}"/>
              </a:ext>
            </a:extLst>
          </p:cNvPr>
          <p:cNvPicPr>
            <a:picLocks noChangeAspect="1"/>
          </p:cNvPicPr>
          <p:nvPr/>
        </p:nvPicPr>
        <p:blipFill rotWithShape="1">
          <a:blip r:embed="rId3"/>
          <a:srcRect t="2052" r="-2" b="2738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8" name="Freeform: Shape 1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Implementación de interfaz</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a:xfrm>
            <a:off x="448056" y="2512611"/>
            <a:ext cx="4832803" cy="3664351"/>
          </a:xfrm>
        </p:spPr>
        <p:txBody>
          <a:bodyPr vert="horz" lIns="91440" tIns="45720" rIns="91440" bIns="45720" rtlCol="0">
            <a:normAutofit/>
          </a:bodyPr>
          <a:lstStyle/>
          <a:p>
            <a:r>
              <a:rPr lang="en-US" sz="2000" dirty="0" err="1"/>
              <a:t>Fase</a:t>
            </a:r>
            <a:r>
              <a:rPr lang="en-US" sz="2000" dirty="0"/>
              <a:t> 3</a:t>
            </a:r>
          </a:p>
          <a:p>
            <a:pPr lvl="1"/>
            <a:r>
              <a:rPr lang="en-US" sz="2000" dirty="0" err="1"/>
              <a:t>Captura</a:t>
            </a:r>
            <a:r>
              <a:rPr lang="en-US" sz="2000" dirty="0"/>
              <a:t> de </a:t>
            </a:r>
            <a:r>
              <a:rPr lang="en-US" sz="2000" dirty="0" err="1"/>
              <a:t>datos</a:t>
            </a:r>
            <a:r>
              <a:rPr lang="en-US" sz="2000" dirty="0"/>
              <a:t> con </a:t>
            </a:r>
            <a:r>
              <a:rPr lang="en-US" sz="2000" dirty="0" err="1"/>
              <a:t>apoyo</a:t>
            </a:r>
            <a:r>
              <a:rPr lang="en-US" sz="2000" dirty="0"/>
              <a:t> audiovisual</a:t>
            </a:r>
          </a:p>
          <a:p>
            <a:pPr lvl="1"/>
            <a:r>
              <a:rPr lang="en-US" sz="2000" dirty="0" err="1"/>
              <a:t>Integración</a:t>
            </a:r>
            <a:r>
              <a:rPr lang="en-US" sz="2000" dirty="0"/>
              <a:t> de </a:t>
            </a:r>
            <a:r>
              <a:rPr lang="en-US" sz="2000" dirty="0" err="1"/>
              <a:t>botones</a:t>
            </a:r>
            <a:r>
              <a:rPr lang="en-US" sz="2000" dirty="0"/>
              <a:t> para </a:t>
            </a:r>
            <a:r>
              <a:rPr lang="en-US" sz="2000" dirty="0" err="1"/>
              <a:t>prueba</a:t>
            </a:r>
            <a:r>
              <a:rPr lang="en-US" sz="2000" dirty="0"/>
              <a:t> con </a:t>
            </a:r>
            <a:r>
              <a:rPr lang="en-US" sz="2000" dirty="0" err="1"/>
              <a:t>simuladores</a:t>
            </a:r>
            <a:r>
              <a:rPr lang="en-US" sz="2000" dirty="0"/>
              <a:t> y ESP32</a:t>
            </a:r>
          </a:p>
          <a:p>
            <a:pPr marL="457200" lvl="1"/>
            <a:endParaRPr lang="en-US" sz="2000" dirty="0"/>
          </a:p>
          <a:p>
            <a:pPr lvl="1"/>
            <a:endParaRPr lang="en-US" sz="2000" dirty="0"/>
          </a:p>
          <a:p>
            <a:endParaRPr lang="en-US" sz="2000"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a:xfrm>
            <a:off x="438912" y="6356350"/>
            <a:ext cx="1335024" cy="365125"/>
          </a:xfrm>
        </p:spPr>
        <p:txBody>
          <a:bodyPr vert="horz" lIns="91440" tIns="45720" rIns="91440" bIns="45720" rtlCol="0" anchor="ctr">
            <a:normAutofit/>
          </a:bodyPr>
          <a:lstStyle/>
          <a:p>
            <a:pPr>
              <a:spcAft>
                <a:spcPts val="600"/>
              </a:spcAft>
            </a:pPr>
            <a:fld id="{817A2ECC-6FF0-D74F-A142-DD60A4D1A2CA}" type="datetime1">
              <a:rPr lang="en-US">
                <a:solidFill>
                  <a:schemeClr val="tx1">
                    <a:lumMod val="50000"/>
                    <a:lumOff val="50000"/>
                  </a:schemeClr>
                </a:solidFill>
              </a:rPr>
              <a:pPr>
                <a:spcAft>
                  <a:spcPts val="600"/>
                </a:spcAft>
              </a:pPr>
              <a:t>17-Jun-24</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86187285-8FD8-0B42-9EF1-8B032D8EAAB8}" type="slidenum">
              <a:rPr lang="en-US">
                <a:solidFill>
                  <a:schemeClr val="bg1"/>
                </a:solidFill>
              </a:rPr>
              <a:pPr>
                <a:spcAft>
                  <a:spcPts val="600"/>
                </a:spcAft>
              </a:pPr>
              <a:t>25</a:t>
            </a:fld>
            <a:endParaRPr lang="en-US">
              <a:solidFill>
                <a:schemeClr val="bg1"/>
              </a:solidFill>
            </a:endParaRPr>
          </a:p>
        </p:txBody>
      </p:sp>
    </p:spTree>
    <p:extLst>
      <p:ext uri="{BB962C8B-B14F-4D97-AF65-F5344CB8AC3E}">
        <p14:creationId xmlns:p14="http://schemas.microsoft.com/office/powerpoint/2010/main" val="335233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OOP y programación </a:t>
            </a:r>
            <a:r>
              <a:rPr lang="es-ES" dirty="0" err="1"/>
              <a:t>multi-hilos</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a:xfrm>
            <a:off x="449702" y="1690688"/>
            <a:ext cx="5646297" cy="3500001"/>
          </a:xfrm>
        </p:spPr>
        <p:txBody>
          <a:bodyPr/>
          <a:lstStyle/>
          <a:p>
            <a:pPr marL="457200" lvl="1" indent="0">
              <a:buNone/>
            </a:pPr>
            <a:endParaRPr lang="es-ES_tradnl" dirty="0"/>
          </a:p>
          <a:p>
            <a:endParaRPr lang="es-ES_tradnl" dirty="0"/>
          </a:p>
        </p:txBody>
      </p:sp>
      <p:pic>
        <p:nvPicPr>
          <p:cNvPr id="7" name="Picture 6" descr="A diagram of a computer with a computer and several different types of threads&#10;&#10;Description automatically generated with medium confidence">
            <a:extLst>
              <a:ext uri="{FF2B5EF4-FFF2-40B4-BE49-F238E27FC236}">
                <a16:creationId xmlns:a16="http://schemas.microsoft.com/office/drawing/2014/main" id="{7252299E-1BB6-7216-971F-8258681714F8}"/>
              </a:ext>
            </a:extLst>
          </p:cNvPr>
          <p:cNvPicPr>
            <a:picLocks noChangeAspect="1"/>
          </p:cNvPicPr>
          <p:nvPr/>
        </p:nvPicPr>
        <p:blipFill>
          <a:blip r:embed="rId2">
            <a:biLevel thresh="75000"/>
          </a:blip>
          <a:stretch>
            <a:fillRect/>
          </a:stretch>
        </p:blipFill>
        <p:spPr>
          <a:xfrm>
            <a:off x="5385390" y="2070183"/>
            <a:ext cx="5133474" cy="2887579"/>
          </a:xfrm>
          <a:prstGeom prst="rect">
            <a:avLst/>
          </a:prstGeom>
        </p:spPr>
      </p:pic>
      <p:pic>
        <p:nvPicPr>
          <p:cNvPr id="9" name="Graphic 8">
            <a:extLst>
              <a:ext uri="{FF2B5EF4-FFF2-40B4-BE49-F238E27FC236}">
                <a16:creationId xmlns:a16="http://schemas.microsoft.com/office/drawing/2014/main" id="{7612E469-8AD1-5597-F9C4-7CBC5FFD09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0381" y="1900237"/>
            <a:ext cx="3571875" cy="3057525"/>
          </a:xfrm>
          <a:prstGeom prst="rect">
            <a:avLst/>
          </a:prstGeom>
        </p:spPr>
      </p:pic>
    </p:spTree>
    <p:extLst>
      <p:ext uri="{BB962C8B-B14F-4D97-AF65-F5344CB8AC3E}">
        <p14:creationId xmlns:p14="http://schemas.microsoft.com/office/powerpoint/2010/main" val="2097716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17.06.2024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138149"/>
            <a:ext cx="11444994" cy="1325563"/>
          </a:xfrm>
        </p:spPr>
        <p:txBody>
          <a:bodyPr/>
          <a:lstStyle/>
          <a:p>
            <a:r>
              <a:rPr lang="es-ES_tradnl" dirty="0"/>
              <a:t>Grupo de modelos 1 (CNN)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dirty="0"/>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7" name="Picture 6" descr="A screenshot of a graph&#10;&#10;Description automatically generated">
            <a:extLst>
              <a:ext uri="{FF2B5EF4-FFF2-40B4-BE49-F238E27FC236}">
                <a16:creationId xmlns:a16="http://schemas.microsoft.com/office/drawing/2014/main" id="{6DD0C56A-F73D-075B-F47D-ED970BCE6E9F}"/>
              </a:ext>
            </a:extLst>
          </p:cNvPr>
          <p:cNvPicPr>
            <a:picLocks noChangeAspect="1"/>
          </p:cNvPicPr>
          <p:nvPr/>
        </p:nvPicPr>
        <p:blipFill rotWithShape="1">
          <a:blip r:embed="rId2"/>
          <a:srcRect l="3508" t="9369" r="12076"/>
          <a:stretch/>
        </p:blipFill>
        <p:spPr>
          <a:xfrm>
            <a:off x="4119178" y="895112"/>
            <a:ext cx="3801244" cy="2856723"/>
          </a:xfrm>
          <a:prstGeom prst="rect">
            <a:avLst/>
          </a:prstGeom>
        </p:spPr>
      </p:pic>
      <p:pic>
        <p:nvPicPr>
          <p:cNvPr id="15" name="Picture 14" descr="A graph of different colored lines&#10;&#10;Description automatically generated with medium confidence">
            <a:extLst>
              <a:ext uri="{FF2B5EF4-FFF2-40B4-BE49-F238E27FC236}">
                <a16:creationId xmlns:a16="http://schemas.microsoft.com/office/drawing/2014/main" id="{D2714D5D-01D5-8572-B4C4-AC2DDD62B606}"/>
              </a:ext>
            </a:extLst>
          </p:cNvPr>
          <p:cNvPicPr>
            <a:picLocks noChangeAspect="1"/>
          </p:cNvPicPr>
          <p:nvPr/>
        </p:nvPicPr>
        <p:blipFill rotWithShape="1">
          <a:blip r:embed="rId3"/>
          <a:srcRect t="5328" b="1354"/>
          <a:stretch/>
        </p:blipFill>
        <p:spPr>
          <a:xfrm>
            <a:off x="8504347" y="965820"/>
            <a:ext cx="2936340" cy="2740133"/>
          </a:xfrm>
          <a:prstGeom prst="rect">
            <a:avLst/>
          </a:prstGeom>
        </p:spPr>
      </p:pic>
      <p:pic>
        <p:nvPicPr>
          <p:cNvPr id="23" name="Picture 22" descr="A graph of a number of people&#10;&#10;Description automatically generated with medium confidence">
            <a:extLst>
              <a:ext uri="{FF2B5EF4-FFF2-40B4-BE49-F238E27FC236}">
                <a16:creationId xmlns:a16="http://schemas.microsoft.com/office/drawing/2014/main" id="{15847BC3-A293-0395-5F82-095E7D386C84}"/>
              </a:ext>
            </a:extLst>
          </p:cNvPr>
          <p:cNvPicPr>
            <a:picLocks noChangeAspect="1"/>
          </p:cNvPicPr>
          <p:nvPr/>
        </p:nvPicPr>
        <p:blipFill rotWithShape="1">
          <a:blip r:embed="rId4"/>
          <a:srcRect t="7263"/>
          <a:stretch/>
        </p:blipFill>
        <p:spPr>
          <a:xfrm>
            <a:off x="8504347" y="3718161"/>
            <a:ext cx="2977152" cy="2760926"/>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C436A00F-1B91-7E48-D281-65E66D46AF7C}"/>
              </a:ext>
            </a:extLst>
          </p:cNvPr>
          <p:cNvPicPr>
            <a:picLocks noChangeAspect="1"/>
          </p:cNvPicPr>
          <p:nvPr/>
        </p:nvPicPr>
        <p:blipFill rotWithShape="1">
          <a:blip r:embed="rId5"/>
          <a:srcRect l="5427" t="9211" r="13990" b="2438"/>
          <a:stretch/>
        </p:blipFill>
        <p:spPr>
          <a:xfrm>
            <a:off x="4249247" y="3705953"/>
            <a:ext cx="3570307" cy="2740133"/>
          </a:xfrm>
          <a:prstGeom prst="rect">
            <a:avLst/>
          </a:prstGeom>
        </p:spPr>
      </p:pic>
      <p:sp>
        <p:nvSpPr>
          <p:cNvPr id="26" name="Content Placeholder 2">
            <a:extLst>
              <a:ext uri="{FF2B5EF4-FFF2-40B4-BE49-F238E27FC236}">
                <a16:creationId xmlns:a16="http://schemas.microsoft.com/office/drawing/2014/main" id="{7A3F0BAA-8317-CDBF-B965-82E87C70FDD6}"/>
              </a:ext>
            </a:extLst>
          </p:cNvPr>
          <p:cNvSpPr txBox="1">
            <a:spLocks/>
          </p:cNvSpPr>
          <p:nvPr/>
        </p:nvSpPr>
        <p:spPr>
          <a:xfrm>
            <a:off x="373502" y="1765337"/>
            <a:ext cx="3317644"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400" dirty="0"/>
              <a:t>Base de datos:</a:t>
            </a:r>
          </a:p>
          <a:p>
            <a:pPr lvl="1"/>
            <a:r>
              <a:rPr lang="es-ES_tradnl" sz="2000" dirty="0"/>
              <a:t>ICPR</a:t>
            </a:r>
          </a:p>
          <a:p>
            <a:pPr marL="457200" lvl="1" indent="0">
              <a:buNone/>
            </a:pPr>
            <a:endParaRPr lang="es-ES_tradnl" sz="2000" dirty="0"/>
          </a:p>
          <a:p>
            <a:r>
              <a:rPr lang="es-ES_tradnl" sz="2400" dirty="0"/>
              <a:t>9 clases (distribución a partir de ICPR)</a:t>
            </a:r>
          </a:p>
          <a:p>
            <a:pPr marL="0" indent="0">
              <a:buNone/>
            </a:pPr>
            <a:endParaRPr lang="es-ES_tradnl" sz="2400" dirty="0"/>
          </a:p>
          <a:p>
            <a:r>
              <a:rPr lang="es-ES_tradnl" sz="2400" dirty="0"/>
              <a:t>Variando distribución de etiquetas </a:t>
            </a:r>
          </a:p>
        </p:txBody>
      </p:sp>
    </p:spTree>
    <p:extLst>
      <p:ext uri="{BB962C8B-B14F-4D97-AF65-F5344CB8AC3E}">
        <p14:creationId xmlns:p14="http://schemas.microsoft.com/office/powerpoint/2010/main" val="236304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181811"/>
            <a:ext cx="11444994" cy="1325563"/>
          </a:xfrm>
        </p:spPr>
        <p:txBody>
          <a:bodyPr/>
          <a:lstStyle/>
          <a:p>
            <a:r>
              <a:rPr lang="es-ES_tradnl" dirty="0"/>
              <a:t>Grupo de modelos 1 </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dirty="0"/>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1" name="Picture 10" descr="A screenshot of a graph&#10;&#10;Description automatically generated">
            <a:extLst>
              <a:ext uri="{FF2B5EF4-FFF2-40B4-BE49-F238E27FC236}">
                <a16:creationId xmlns:a16="http://schemas.microsoft.com/office/drawing/2014/main" id="{C85095F2-C016-AB56-EE51-08066683DC6D}"/>
              </a:ext>
            </a:extLst>
          </p:cNvPr>
          <p:cNvPicPr>
            <a:picLocks noChangeAspect="1"/>
          </p:cNvPicPr>
          <p:nvPr/>
        </p:nvPicPr>
        <p:blipFill rotWithShape="1">
          <a:blip r:embed="rId2"/>
          <a:srcRect l="3938" t="10289" r="12646" b="1988"/>
          <a:stretch/>
        </p:blipFill>
        <p:spPr>
          <a:xfrm>
            <a:off x="4189320" y="830745"/>
            <a:ext cx="3582056" cy="2636893"/>
          </a:xfrm>
          <a:prstGeom prst="rect">
            <a:avLst/>
          </a:prstGeom>
        </p:spPr>
      </p:pic>
      <p:pic>
        <p:nvPicPr>
          <p:cNvPr id="19" name="Picture 18" descr="A graph of different colored lines&#10;&#10;Description automatically generated">
            <a:extLst>
              <a:ext uri="{FF2B5EF4-FFF2-40B4-BE49-F238E27FC236}">
                <a16:creationId xmlns:a16="http://schemas.microsoft.com/office/drawing/2014/main" id="{CC07195E-32A5-D70A-A351-43AD93513CE9}"/>
              </a:ext>
            </a:extLst>
          </p:cNvPr>
          <p:cNvPicPr>
            <a:picLocks noChangeAspect="1"/>
          </p:cNvPicPr>
          <p:nvPr/>
        </p:nvPicPr>
        <p:blipFill rotWithShape="1">
          <a:blip r:embed="rId3"/>
          <a:srcRect t="6557"/>
          <a:stretch/>
        </p:blipFill>
        <p:spPr>
          <a:xfrm>
            <a:off x="8432059" y="830745"/>
            <a:ext cx="2982597" cy="2787025"/>
          </a:xfrm>
          <a:prstGeom prst="rect">
            <a:avLst/>
          </a:prstGeom>
        </p:spPr>
      </p:pic>
      <p:pic>
        <p:nvPicPr>
          <p:cNvPr id="3" name="Picture 2" descr="A screenshot of a graph&#10;&#10;Description automatically generated">
            <a:extLst>
              <a:ext uri="{FF2B5EF4-FFF2-40B4-BE49-F238E27FC236}">
                <a16:creationId xmlns:a16="http://schemas.microsoft.com/office/drawing/2014/main" id="{EAFC218B-9B09-349B-3DAA-48906135D3A7}"/>
              </a:ext>
            </a:extLst>
          </p:cNvPr>
          <p:cNvPicPr>
            <a:picLocks noChangeAspect="1"/>
          </p:cNvPicPr>
          <p:nvPr/>
        </p:nvPicPr>
        <p:blipFill rotWithShape="1">
          <a:blip r:embed="rId4"/>
          <a:srcRect l="4946" t="9401" r="14830"/>
          <a:stretch/>
        </p:blipFill>
        <p:spPr>
          <a:xfrm>
            <a:off x="4189320" y="3524628"/>
            <a:ext cx="3582056" cy="2831721"/>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680D6470-C5C4-80AA-9337-AF2F14A04D06}"/>
              </a:ext>
            </a:extLst>
          </p:cNvPr>
          <p:cNvPicPr>
            <a:picLocks noChangeAspect="1"/>
          </p:cNvPicPr>
          <p:nvPr/>
        </p:nvPicPr>
        <p:blipFill rotWithShape="1">
          <a:blip r:embed="rId5"/>
          <a:srcRect t="6786"/>
          <a:stretch/>
        </p:blipFill>
        <p:spPr>
          <a:xfrm>
            <a:off x="8432059" y="3530361"/>
            <a:ext cx="3031692" cy="2825988"/>
          </a:xfrm>
          <a:prstGeom prst="rect">
            <a:avLst/>
          </a:prstGeom>
        </p:spPr>
      </p:pic>
      <p:sp>
        <p:nvSpPr>
          <p:cNvPr id="8" name="Content Placeholder 2">
            <a:extLst>
              <a:ext uri="{FF2B5EF4-FFF2-40B4-BE49-F238E27FC236}">
                <a16:creationId xmlns:a16="http://schemas.microsoft.com/office/drawing/2014/main" id="{1C16E3D0-02C8-68F2-F999-01659EF6F957}"/>
              </a:ext>
            </a:extLst>
          </p:cNvPr>
          <p:cNvSpPr txBox="1">
            <a:spLocks/>
          </p:cNvSpPr>
          <p:nvPr/>
        </p:nvSpPr>
        <p:spPr>
          <a:xfrm>
            <a:off x="373502" y="1765337"/>
            <a:ext cx="3317644"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400" dirty="0"/>
              <a:t>Base de datos:</a:t>
            </a:r>
          </a:p>
          <a:p>
            <a:pPr lvl="1"/>
            <a:r>
              <a:rPr lang="es-ES_tradnl" sz="2000" dirty="0"/>
              <a:t>ICPR</a:t>
            </a:r>
          </a:p>
          <a:p>
            <a:pPr marL="457200" lvl="1" indent="0">
              <a:buNone/>
            </a:pPr>
            <a:endParaRPr lang="es-ES_tradnl" sz="2000" dirty="0"/>
          </a:p>
          <a:p>
            <a:r>
              <a:rPr lang="es-ES_tradnl" sz="2400" dirty="0"/>
              <a:t>6 clases (distribución a partir de ICPR)</a:t>
            </a:r>
          </a:p>
          <a:p>
            <a:pPr marL="0" indent="0">
              <a:buNone/>
            </a:pPr>
            <a:endParaRPr lang="es-ES_tradnl" sz="2400" dirty="0"/>
          </a:p>
          <a:p>
            <a:r>
              <a:rPr lang="es-ES_tradnl" sz="2400" dirty="0"/>
              <a:t>Variando distribución de etiquetas </a:t>
            </a:r>
          </a:p>
        </p:txBody>
      </p:sp>
    </p:spTree>
    <p:extLst>
      <p:ext uri="{BB962C8B-B14F-4D97-AF65-F5344CB8AC3E}">
        <p14:creationId xmlns:p14="http://schemas.microsoft.com/office/powerpoint/2010/main" val="23247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game&#10;&#10;Description automatically generated">
            <a:extLst>
              <a:ext uri="{FF2B5EF4-FFF2-40B4-BE49-F238E27FC236}">
                <a16:creationId xmlns:a16="http://schemas.microsoft.com/office/drawing/2014/main" id="{D686B99A-47ED-B7D8-BE59-629350ABB75C}"/>
              </a:ext>
            </a:extLst>
          </p:cNvPr>
          <p:cNvPicPr>
            <a:picLocks noChangeAspect="1"/>
          </p:cNvPicPr>
          <p:nvPr/>
        </p:nvPicPr>
        <p:blipFill rotWithShape="1">
          <a:blip r:embed="rId2">
            <a:duotone>
              <a:prstClr val="black"/>
              <a:schemeClr val="accent1">
                <a:tint val="45000"/>
                <a:satMod val="400000"/>
              </a:schemeClr>
            </a:duotone>
            <a:alphaModFix/>
          </a:blip>
          <a:srcRect t="9424" b="9521"/>
          <a:stretch/>
        </p:blipFill>
        <p:spPr>
          <a:xfrm>
            <a:off x="2522356" y="10"/>
            <a:ext cx="9669642" cy="6857990"/>
          </a:xfrm>
          <a:prstGeom prst="rect">
            <a:avLst/>
          </a:prstGeom>
        </p:spPr>
      </p:pic>
      <p:sp>
        <p:nvSpPr>
          <p:cNvPr id="47" name="Rectangle 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sz="400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838200" y="2434201"/>
            <a:ext cx="3822189" cy="3742762"/>
          </a:xfrm>
        </p:spPr>
        <p:txBody>
          <a:bodyPr>
            <a:normAutofit/>
          </a:bodyPr>
          <a:lstStyle/>
          <a:p>
            <a:pPr>
              <a:buFont typeface="Arial" panose="020B0604020202020204" pitchFamily="34" charset="0"/>
              <a:buChar char="•"/>
            </a:pPr>
            <a:r>
              <a:rPr lang="es-ES" sz="2000" dirty="0"/>
              <a:t>Prototipo de control alternativo para plataformas m</a:t>
            </a:r>
            <a:r>
              <a:rPr lang="es-419" sz="2000" dirty="0" err="1"/>
              <a:t>óviles</a:t>
            </a:r>
            <a:r>
              <a:rPr lang="es-ES" sz="2000" dirty="0"/>
              <a:t>.</a:t>
            </a:r>
          </a:p>
          <a:p>
            <a:endParaRPr lang="es-ES" sz="2000" dirty="0"/>
          </a:p>
          <a:p>
            <a:pPr>
              <a:buFont typeface="Arial" panose="020B0604020202020204" pitchFamily="34" charset="0"/>
              <a:buChar char="•"/>
            </a:pPr>
            <a:r>
              <a:rPr lang="es-ES" sz="2000" dirty="0"/>
              <a:t>Implementación de aprendizaje de máquina para reconocer las posiciones/gestos de la cabeza.</a:t>
            </a:r>
            <a:endParaRPr lang="es-ES_tradnl" sz="20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17.06.2024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20262"/>
            <a:ext cx="11444994" cy="1325563"/>
          </a:xfrm>
        </p:spPr>
        <p:txBody>
          <a:bodyPr/>
          <a:lstStyle/>
          <a:p>
            <a:r>
              <a:rPr lang="es-ES_tradnl" dirty="0"/>
              <a:t>Grupo de modelos 2 (CNN)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3" y="1765337"/>
            <a:ext cx="2891336" cy="3500001"/>
          </a:xfrm>
        </p:spPr>
        <p:txBody>
          <a:bodyPr>
            <a:normAutofit lnSpcReduction="10000"/>
          </a:bodyPr>
          <a:lstStyle/>
          <a:p>
            <a:r>
              <a:rPr lang="es-ES_tradnl" sz="2400" dirty="0"/>
              <a:t>Base de datos: </a:t>
            </a:r>
          </a:p>
          <a:p>
            <a:pPr lvl="1"/>
            <a:r>
              <a:rPr lang="es-ES_tradnl" sz="1800" dirty="0"/>
              <a:t>ICPR</a:t>
            </a:r>
          </a:p>
          <a:p>
            <a:pPr marL="457200" lvl="1" indent="0">
              <a:buNone/>
            </a:pPr>
            <a:endParaRPr lang="es-ES_tradnl" sz="1800" dirty="0"/>
          </a:p>
          <a:p>
            <a:r>
              <a:rPr lang="es-ES_tradnl" sz="2400" dirty="0"/>
              <a:t>4 Clases (arriba, centro, derecha, izquierda)</a:t>
            </a:r>
          </a:p>
          <a:p>
            <a:endParaRPr lang="es-ES_tradnl" sz="2400" dirty="0"/>
          </a:p>
          <a:p>
            <a:r>
              <a:rPr lang="es-ES_tradnl" sz="2400" dirty="0"/>
              <a:t>3 Clases (centro, derecha, izquierda)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1" name="Picture 10" descr="A graph of different colored lines&#10;&#10;Description automatically generated with medium confidence">
            <a:extLst>
              <a:ext uri="{FF2B5EF4-FFF2-40B4-BE49-F238E27FC236}">
                <a16:creationId xmlns:a16="http://schemas.microsoft.com/office/drawing/2014/main" id="{D6A47559-4E55-5523-95B6-FB1CB48197F7}"/>
              </a:ext>
            </a:extLst>
          </p:cNvPr>
          <p:cNvPicPr>
            <a:picLocks noChangeAspect="1"/>
          </p:cNvPicPr>
          <p:nvPr/>
        </p:nvPicPr>
        <p:blipFill rotWithShape="1">
          <a:blip r:embed="rId2"/>
          <a:srcRect l="6142" t="8442" r="5073" b="4374"/>
          <a:stretch/>
        </p:blipFill>
        <p:spPr>
          <a:xfrm>
            <a:off x="8250598" y="1013175"/>
            <a:ext cx="2743201" cy="2693702"/>
          </a:xfrm>
          <a:prstGeom prst="rect">
            <a:avLst/>
          </a:prstGeom>
        </p:spPr>
      </p:pic>
      <p:pic>
        <p:nvPicPr>
          <p:cNvPr id="7" name="Picture 6" descr="A screenshot of a graph&#10;&#10;Description automatically generated">
            <a:extLst>
              <a:ext uri="{FF2B5EF4-FFF2-40B4-BE49-F238E27FC236}">
                <a16:creationId xmlns:a16="http://schemas.microsoft.com/office/drawing/2014/main" id="{96D9686C-0486-D6EE-9736-247527512383}"/>
              </a:ext>
            </a:extLst>
          </p:cNvPr>
          <p:cNvPicPr>
            <a:picLocks noChangeAspect="1"/>
          </p:cNvPicPr>
          <p:nvPr/>
        </p:nvPicPr>
        <p:blipFill rotWithShape="1">
          <a:blip r:embed="rId3"/>
          <a:srcRect l="5504" t="6838" r="13024" b="2133"/>
          <a:stretch/>
        </p:blipFill>
        <p:spPr>
          <a:xfrm>
            <a:off x="4455553" y="921049"/>
            <a:ext cx="3444181" cy="2693702"/>
          </a:xfrm>
          <a:prstGeom prst="rect">
            <a:avLst/>
          </a:prstGeom>
        </p:spPr>
      </p:pic>
      <p:pic>
        <p:nvPicPr>
          <p:cNvPr id="9" name="Picture 8" descr="A screenshot of a graph&#10;&#10;Description automatically generated">
            <a:extLst>
              <a:ext uri="{FF2B5EF4-FFF2-40B4-BE49-F238E27FC236}">
                <a16:creationId xmlns:a16="http://schemas.microsoft.com/office/drawing/2014/main" id="{BA4077C6-6CA9-7A9E-BDB6-8C07236D2117}"/>
              </a:ext>
            </a:extLst>
          </p:cNvPr>
          <p:cNvPicPr>
            <a:picLocks noChangeAspect="1"/>
          </p:cNvPicPr>
          <p:nvPr/>
        </p:nvPicPr>
        <p:blipFill rotWithShape="1">
          <a:blip r:embed="rId4"/>
          <a:srcRect l="5168" t="6784" r="9561" b="2352"/>
          <a:stretch/>
        </p:blipFill>
        <p:spPr>
          <a:xfrm>
            <a:off x="4455553" y="3666227"/>
            <a:ext cx="3537490" cy="2638646"/>
          </a:xfrm>
          <a:prstGeom prst="rect">
            <a:avLst/>
          </a:prstGeom>
        </p:spPr>
      </p:pic>
      <p:pic>
        <p:nvPicPr>
          <p:cNvPr id="13" name="Picture 12" descr="A graph of different colored lines&#10;&#10;Description automatically generated with medium confidence">
            <a:extLst>
              <a:ext uri="{FF2B5EF4-FFF2-40B4-BE49-F238E27FC236}">
                <a16:creationId xmlns:a16="http://schemas.microsoft.com/office/drawing/2014/main" id="{2D7B87A6-6DD1-B1A5-6DEC-13DF2F1A45A9}"/>
              </a:ext>
            </a:extLst>
          </p:cNvPr>
          <p:cNvPicPr>
            <a:picLocks noChangeAspect="1"/>
          </p:cNvPicPr>
          <p:nvPr/>
        </p:nvPicPr>
        <p:blipFill rotWithShape="1">
          <a:blip r:embed="rId5"/>
          <a:srcRect l="4463" t="6666" r="4271" b="3877"/>
          <a:stretch/>
        </p:blipFill>
        <p:spPr>
          <a:xfrm>
            <a:off x="8250598" y="3706877"/>
            <a:ext cx="2816854" cy="2760993"/>
          </a:xfrm>
          <a:prstGeom prst="rect">
            <a:avLst/>
          </a:prstGeom>
        </p:spPr>
      </p:pic>
    </p:spTree>
    <p:extLst>
      <p:ext uri="{BB962C8B-B14F-4D97-AF65-F5344CB8AC3E}">
        <p14:creationId xmlns:p14="http://schemas.microsoft.com/office/powerpoint/2010/main" val="40096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23210"/>
            <a:ext cx="11444994" cy="1325563"/>
          </a:xfrm>
        </p:spPr>
        <p:txBody>
          <a:bodyPr/>
          <a:lstStyle/>
          <a:p>
            <a:r>
              <a:rPr lang="es-ES_tradnl" dirty="0"/>
              <a:t>Grupo de modelos 3 (CNN)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3" y="1765337"/>
            <a:ext cx="2891336" cy="3500001"/>
          </a:xfrm>
        </p:spPr>
        <p:txBody>
          <a:bodyPr>
            <a:normAutofit/>
          </a:bodyPr>
          <a:lstStyle/>
          <a:p>
            <a:r>
              <a:rPr lang="es-ES_tradnl" sz="2400" dirty="0"/>
              <a:t>Base de datos:</a:t>
            </a:r>
          </a:p>
          <a:p>
            <a:pPr lvl="1"/>
            <a:r>
              <a:rPr lang="es-ES_tradnl" sz="2000" dirty="0"/>
              <a:t> ICPR </a:t>
            </a:r>
          </a:p>
          <a:p>
            <a:pPr lvl="1"/>
            <a:r>
              <a:rPr lang="es-ES_tradnl" sz="2000" dirty="0"/>
              <a:t> Fotografías personales</a:t>
            </a:r>
          </a:p>
          <a:p>
            <a:pPr marL="457200" lvl="1" indent="0">
              <a:buNone/>
            </a:pPr>
            <a:endParaRPr lang="es-ES_tradnl" sz="2000" dirty="0"/>
          </a:p>
          <a:p>
            <a:r>
              <a:rPr lang="es-ES_tradnl" sz="2400" dirty="0"/>
              <a:t>4 Clases (arriba, centro, derecha, izquierda)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16" name="Picture 15" descr="A screenshot of a graph&#10;&#10;Description automatically generated">
            <a:extLst>
              <a:ext uri="{FF2B5EF4-FFF2-40B4-BE49-F238E27FC236}">
                <a16:creationId xmlns:a16="http://schemas.microsoft.com/office/drawing/2014/main" id="{0170872E-7D01-96F6-2403-2268D4D6579F}"/>
              </a:ext>
            </a:extLst>
          </p:cNvPr>
          <p:cNvPicPr>
            <a:picLocks noChangeAspect="1"/>
          </p:cNvPicPr>
          <p:nvPr/>
        </p:nvPicPr>
        <p:blipFill>
          <a:blip r:embed="rId2"/>
          <a:stretch>
            <a:fillRect/>
          </a:stretch>
        </p:blipFill>
        <p:spPr>
          <a:xfrm>
            <a:off x="3766153" y="1765337"/>
            <a:ext cx="5000000" cy="3500000"/>
          </a:xfrm>
          <a:prstGeom prst="rect">
            <a:avLst/>
          </a:prstGeom>
        </p:spPr>
      </p:pic>
      <p:pic>
        <p:nvPicPr>
          <p:cNvPr id="19" name="Picture 18" descr="A graph of different colored lines&#10;&#10;Description automatically generated with medium confidence">
            <a:extLst>
              <a:ext uri="{FF2B5EF4-FFF2-40B4-BE49-F238E27FC236}">
                <a16:creationId xmlns:a16="http://schemas.microsoft.com/office/drawing/2014/main" id="{36CE7F09-CE78-6787-684B-D936C21D2A8E}"/>
              </a:ext>
            </a:extLst>
          </p:cNvPr>
          <p:cNvPicPr>
            <a:picLocks noChangeAspect="1"/>
          </p:cNvPicPr>
          <p:nvPr/>
        </p:nvPicPr>
        <p:blipFill>
          <a:blip r:embed="rId3"/>
          <a:stretch>
            <a:fillRect/>
          </a:stretch>
        </p:blipFill>
        <p:spPr>
          <a:xfrm>
            <a:off x="8196096" y="1765337"/>
            <a:ext cx="3893622" cy="3893622"/>
          </a:xfrm>
          <a:prstGeom prst="rect">
            <a:avLst/>
          </a:prstGeom>
        </p:spPr>
      </p:pic>
    </p:spTree>
    <p:extLst>
      <p:ext uri="{BB962C8B-B14F-4D97-AF65-F5344CB8AC3E}">
        <p14:creationId xmlns:p14="http://schemas.microsoft.com/office/powerpoint/2010/main" val="322139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23210"/>
            <a:ext cx="11444994" cy="1325563"/>
          </a:xfrm>
        </p:spPr>
        <p:txBody>
          <a:bodyPr/>
          <a:lstStyle/>
          <a:p>
            <a:r>
              <a:rPr lang="es-ES_tradnl" dirty="0"/>
              <a:t>Grupo de modelos 3 (CNN)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3" y="1765337"/>
            <a:ext cx="2891336" cy="3500001"/>
          </a:xfrm>
        </p:spPr>
        <p:txBody>
          <a:bodyPr>
            <a:normAutofit/>
          </a:bodyPr>
          <a:lstStyle/>
          <a:p>
            <a:r>
              <a:rPr lang="es-ES_tradnl" sz="2400" dirty="0"/>
              <a:t>Base de datos:</a:t>
            </a:r>
          </a:p>
          <a:p>
            <a:pPr lvl="1"/>
            <a:r>
              <a:rPr lang="es-ES_tradnl" sz="2000" dirty="0"/>
              <a:t> ICPR </a:t>
            </a:r>
          </a:p>
          <a:p>
            <a:pPr lvl="1"/>
            <a:r>
              <a:rPr lang="es-ES_tradnl" sz="2000" dirty="0"/>
              <a:t> Fotografías personales con filtros</a:t>
            </a:r>
          </a:p>
          <a:p>
            <a:pPr lvl="1"/>
            <a:endParaRPr lang="es-ES_tradnl" sz="2000" dirty="0"/>
          </a:p>
          <a:p>
            <a:r>
              <a:rPr lang="es-ES_tradnl" sz="2400" dirty="0"/>
              <a:t>4 Clases (arriba, centro, derecha, izquierda)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pic>
        <p:nvPicPr>
          <p:cNvPr id="7" name="Picture 6" descr="A screenshot of a graph&#10;&#10;Description automatically generated">
            <a:extLst>
              <a:ext uri="{FF2B5EF4-FFF2-40B4-BE49-F238E27FC236}">
                <a16:creationId xmlns:a16="http://schemas.microsoft.com/office/drawing/2014/main" id="{86A93ACA-6981-AE7A-C8FA-488C3D1C46EB}"/>
              </a:ext>
            </a:extLst>
          </p:cNvPr>
          <p:cNvPicPr>
            <a:picLocks noChangeAspect="1"/>
          </p:cNvPicPr>
          <p:nvPr/>
        </p:nvPicPr>
        <p:blipFill>
          <a:blip r:embed="rId2"/>
          <a:stretch>
            <a:fillRect/>
          </a:stretch>
        </p:blipFill>
        <p:spPr>
          <a:xfrm>
            <a:off x="3812593" y="1760287"/>
            <a:ext cx="5063885" cy="354472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BAF20619-4EB0-F9BC-8CFF-40A4DF21EE76}"/>
              </a:ext>
            </a:extLst>
          </p:cNvPr>
          <p:cNvPicPr>
            <a:picLocks noChangeAspect="1"/>
          </p:cNvPicPr>
          <p:nvPr/>
        </p:nvPicPr>
        <p:blipFill>
          <a:blip r:embed="rId3"/>
          <a:stretch>
            <a:fillRect/>
          </a:stretch>
        </p:blipFill>
        <p:spPr>
          <a:xfrm>
            <a:off x="8253873" y="1668233"/>
            <a:ext cx="3938127" cy="3938127"/>
          </a:xfrm>
          <a:prstGeom prst="rect">
            <a:avLst/>
          </a:prstGeom>
        </p:spPr>
      </p:pic>
    </p:spTree>
    <p:extLst>
      <p:ext uri="{BB962C8B-B14F-4D97-AF65-F5344CB8AC3E}">
        <p14:creationId xmlns:p14="http://schemas.microsoft.com/office/powerpoint/2010/main" val="19082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23210"/>
            <a:ext cx="11444994" cy="1325563"/>
          </a:xfrm>
        </p:spPr>
        <p:txBody>
          <a:bodyPr/>
          <a:lstStyle/>
          <a:p>
            <a:r>
              <a:rPr lang="es-ES_tradnl" dirty="0"/>
              <a:t>Grupo de modelos 3 (CNN)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33</a:t>
            </a:fld>
            <a:endParaRPr lang="es-ES_tradnl"/>
          </a:p>
        </p:txBody>
      </p:sp>
      <p:sp>
        <p:nvSpPr>
          <p:cNvPr id="4" name="Content Placeholder 2">
            <a:extLst>
              <a:ext uri="{FF2B5EF4-FFF2-40B4-BE49-F238E27FC236}">
                <a16:creationId xmlns:a16="http://schemas.microsoft.com/office/drawing/2014/main" id="{3F5AD4FB-EA41-B235-7B62-09C46AD68E9E}"/>
              </a:ext>
            </a:extLst>
          </p:cNvPr>
          <p:cNvSpPr txBox="1">
            <a:spLocks/>
          </p:cNvSpPr>
          <p:nvPr/>
        </p:nvSpPr>
        <p:spPr>
          <a:xfrm>
            <a:off x="373503" y="1765337"/>
            <a:ext cx="2891336"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400" dirty="0"/>
              <a:t>Base de datos:</a:t>
            </a:r>
          </a:p>
          <a:p>
            <a:pPr lvl="1"/>
            <a:r>
              <a:rPr lang="es-ES_tradnl" sz="2000" dirty="0"/>
              <a:t> ICPR </a:t>
            </a:r>
          </a:p>
          <a:p>
            <a:pPr lvl="1"/>
            <a:r>
              <a:rPr lang="es-ES_tradnl" sz="2000" dirty="0"/>
              <a:t> Fotografías personales con marcadores físicos</a:t>
            </a:r>
          </a:p>
          <a:p>
            <a:pPr marL="457200" lvl="1" indent="0">
              <a:buNone/>
            </a:pPr>
            <a:endParaRPr lang="es-ES_tradnl" sz="2000" dirty="0"/>
          </a:p>
          <a:p>
            <a:r>
              <a:rPr lang="es-ES_tradnl" sz="2400" dirty="0"/>
              <a:t>4 Clases (arriba, centro, derecha, izquierda)</a:t>
            </a:r>
          </a:p>
        </p:txBody>
      </p:sp>
      <p:pic>
        <p:nvPicPr>
          <p:cNvPr id="12" name="Picture 11" descr="A screenshot of a graph&#10;&#10;Description automatically generated">
            <a:extLst>
              <a:ext uri="{FF2B5EF4-FFF2-40B4-BE49-F238E27FC236}">
                <a16:creationId xmlns:a16="http://schemas.microsoft.com/office/drawing/2014/main" id="{9DF1A2F3-D167-93A5-2670-2557A96C19F1}"/>
              </a:ext>
            </a:extLst>
          </p:cNvPr>
          <p:cNvPicPr>
            <a:picLocks noChangeAspect="1"/>
          </p:cNvPicPr>
          <p:nvPr/>
        </p:nvPicPr>
        <p:blipFill>
          <a:blip r:embed="rId2"/>
          <a:stretch>
            <a:fillRect/>
          </a:stretch>
        </p:blipFill>
        <p:spPr>
          <a:xfrm>
            <a:off x="4008429" y="1822224"/>
            <a:ext cx="4918734" cy="3443114"/>
          </a:xfrm>
          <a:prstGeom prst="rect">
            <a:avLst/>
          </a:prstGeom>
        </p:spPr>
      </p:pic>
      <p:pic>
        <p:nvPicPr>
          <p:cNvPr id="18" name="Picture 17" descr="A graph of different types of lines&#10;&#10;Description automatically generated with medium confidence">
            <a:extLst>
              <a:ext uri="{FF2B5EF4-FFF2-40B4-BE49-F238E27FC236}">
                <a16:creationId xmlns:a16="http://schemas.microsoft.com/office/drawing/2014/main" id="{48F0F8BA-0F9B-3A58-2756-F3E2315A8D9F}"/>
              </a:ext>
            </a:extLst>
          </p:cNvPr>
          <p:cNvPicPr>
            <a:picLocks noChangeAspect="1"/>
          </p:cNvPicPr>
          <p:nvPr/>
        </p:nvPicPr>
        <p:blipFill>
          <a:blip r:embed="rId3"/>
          <a:stretch>
            <a:fillRect/>
          </a:stretch>
        </p:blipFill>
        <p:spPr>
          <a:xfrm>
            <a:off x="8413707" y="1765337"/>
            <a:ext cx="3778293" cy="3778293"/>
          </a:xfrm>
          <a:prstGeom prst="rect">
            <a:avLst/>
          </a:prstGeom>
        </p:spPr>
      </p:pic>
    </p:spTree>
    <p:extLst>
      <p:ext uri="{BB962C8B-B14F-4D97-AF65-F5344CB8AC3E}">
        <p14:creationId xmlns:p14="http://schemas.microsoft.com/office/powerpoint/2010/main" val="182645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2" y="-317594"/>
            <a:ext cx="11444994" cy="1325563"/>
          </a:xfrm>
        </p:spPr>
        <p:txBody>
          <a:bodyPr/>
          <a:lstStyle/>
          <a:p>
            <a:r>
              <a:rPr lang="es-ES_tradnl" dirty="0"/>
              <a:t>Grupo de modelos 4 (GNN)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940431" cy="3500001"/>
          </a:xfrm>
        </p:spPr>
        <p:txBody>
          <a:bodyPr>
            <a:normAutofit/>
          </a:bodyPr>
          <a:lstStyle/>
          <a:p>
            <a:r>
              <a:rPr lang="es-ES_tradnl" sz="2400" dirty="0"/>
              <a:t>Base de datos:</a:t>
            </a:r>
          </a:p>
          <a:p>
            <a:pPr lvl="1"/>
            <a:r>
              <a:rPr lang="es-ES_tradnl" sz="2000" dirty="0"/>
              <a:t>Fotografías personales</a:t>
            </a:r>
          </a:p>
          <a:p>
            <a:pPr marL="457200" lvl="1" indent="0">
              <a:buNone/>
            </a:pPr>
            <a:endParaRPr lang="es-ES_tradnl" sz="2000" dirty="0"/>
          </a:p>
          <a:p>
            <a:r>
              <a:rPr lang="es-ES_tradnl" sz="2400" dirty="0"/>
              <a:t>4 Clases (centro, derecha, izquierda, sonrisa)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34</a:t>
            </a:fld>
            <a:endParaRPr lang="es-ES_tradnl"/>
          </a:p>
        </p:txBody>
      </p:sp>
      <p:pic>
        <p:nvPicPr>
          <p:cNvPr id="7" name="Picture 6" descr="A screenshot of a graph&#10;&#10;Description automatically generated">
            <a:extLst>
              <a:ext uri="{FF2B5EF4-FFF2-40B4-BE49-F238E27FC236}">
                <a16:creationId xmlns:a16="http://schemas.microsoft.com/office/drawing/2014/main" id="{0295D520-6288-6370-E4B4-3728315D9C42}"/>
              </a:ext>
            </a:extLst>
          </p:cNvPr>
          <p:cNvPicPr>
            <a:picLocks noChangeAspect="1"/>
          </p:cNvPicPr>
          <p:nvPr/>
        </p:nvPicPr>
        <p:blipFill>
          <a:blip r:embed="rId2"/>
          <a:stretch>
            <a:fillRect/>
          </a:stretch>
        </p:blipFill>
        <p:spPr>
          <a:xfrm>
            <a:off x="3923415" y="1480151"/>
            <a:ext cx="4986670" cy="3490669"/>
          </a:xfrm>
          <a:prstGeom prst="rect">
            <a:avLst/>
          </a:prstGeom>
        </p:spPr>
      </p:pic>
      <p:pic>
        <p:nvPicPr>
          <p:cNvPr id="19" name="Picture 18" descr="A graph of a graph&#10;&#10;Description automatically generated with medium confidence">
            <a:extLst>
              <a:ext uri="{FF2B5EF4-FFF2-40B4-BE49-F238E27FC236}">
                <a16:creationId xmlns:a16="http://schemas.microsoft.com/office/drawing/2014/main" id="{D701957D-AE09-F2E3-D6E5-5FD6A24C7958}"/>
              </a:ext>
            </a:extLst>
          </p:cNvPr>
          <p:cNvPicPr>
            <a:picLocks noChangeAspect="1"/>
          </p:cNvPicPr>
          <p:nvPr/>
        </p:nvPicPr>
        <p:blipFill>
          <a:blip r:embed="rId3"/>
          <a:stretch>
            <a:fillRect/>
          </a:stretch>
        </p:blipFill>
        <p:spPr>
          <a:xfrm>
            <a:off x="8268586" y="1341924"/>
            <a:ext cx="3923414" cy="3923414"/>
          </a:xfrm>
          <a:prstGeom prst="rect">
            <a:avLst/>
          </a:prstGeom>
        </p:spPr>
      </p:pic>
    </p:spTree>
    <p:extLst>
      <p:ext uri="{BB962C8B-B14F-4D97-AF65-F5344CB8AC3E}">
        <p14:creationId xmlns:p14="http://schemas.microsoft.com/office/powerpoint/2010/main" val="295987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2" y="-317594"/>
            <a:ext cx="11444994" cy="1325563"/>
          </a:xfrm>
        </p:spPr>
        <p:txBody>
          <a:bodyPr/>
          <a:lstStyle/>
          <a:p>
            <a:r>
              <a:rPr lang="es-ES_tradnl" dirty="0"/>
              <a:t>Grupo de modelos 4 (GNN)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940431" cy="3500001"/>
          </a:xfrm>
        </p:spPr>
        <p:txBody>
          <a:bodyPr>
            <a:normAutofit/>
          </a:bodyPr>
          <a:lstStyle/>
          <a:p>
            <a:r>
              <a:rPr lang="es-ES_tradnl" sz="2400" dirty="0"/>
              <a:t>Base de datos:</a:t>
            </a:r>
          </a:p>
          <a:p>
            <a:pPr lvl="1"/>
            <a:r>
              <a:rPr lang="es-ES_tradnl" sz="2000" dirty="0"/>
              <a:t>Fotografías personales</a:t>
            </a:r>
          </a:p>
          <a:p>
            <a:pPr marL="457200" lvl="1" indent="0">
              <a:buNone/>
            </a:pPr>
            <a:endParaRPr lang="es-ES_tradnl" sz="2000" dirty="0"/>
          </a:p>
          <a:p>
            <a:r>
              <a:rPr lang="es-ES_tradnl" sz="2400" dirty="0"/>
              <a:t>4 Clases (centro, derecha, izquierda, boca abierta)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35</a:t>
            </a:fld>
            <a:endParaRPr lang="es-ES_tradnl"/>
          </a:p>
        </p:txBody>
      </p:sp>
      <p:pic>
        <p:nvPicPr>
          <p:cNvPr id="8" name="Picture 7" descr="A screenshot of a graph&#10;&#10;Description automatically generated">
            <a:extLst>
              <a:ext uri="{FF2B5EF4-FFF2-40B4-BE49-F238E27FC236}">
                <a16:creationId xmlns:a16="http://schemas.microsoft.com/office/drawing/2014/main" id="{D0BD5E39-1D16-E560-9A5D-07AA94FCA069}"/>
              </a:ext>
            </a:extLst>
          </p:cNvPr>
          <p:cNvPicPr>
            <a:picLocks noChangeAspect="1"/>
          </p:cNvPicPr>
          <p:nvPr/>
        </p:nvPicPr>
        <p:blipFill>
          <a:blip r:embed="rId2"/>
          <a:stretch>
            <a:fillRect/>
          </a:stretch>
        </p:blipFill>
        <p:spPr>
          <a:xfrm>
            <a:off x="3678063" y="1641191"/>
            <a:ext cx="5354702" cy="3748291"/>
          </a:xfrm>
          <a:prstGeom prst="rect">
            <a:avLst/>
          </a:prstGeom>
        </p:spPr>
      </p:pic>
      <p:pic>
        <p:nvPicPr>
          <p:cNvPr id="12" name="Picture 11" descr="A graph of a graph of a graph&#10;&#10;Description automatically generated with medium confidence">
            <a:extLst>
              <a:ext uri="{FF2B5EF4-FFF2-40B4-BE49-F238E27FC236}">
                <a16:creationId xmlns:a16="http://schemas.microsoft.com/office/drawing/2014/main" id="{E330DB7F-E6C0-9D84-68D8-12511CE4EEBC}"/>
              </a:ext>
            </a:extLst>
          </p:cNvPr>
          <p:cNvPicPr>
            <a:picLocks noChangeAspect="1"/>
          </p:cNvPicPr>
          <p:nvPr/>
        </p:nvPicPr>
        <p:blipFill>
          <a:blip r:embed="rId3"/>
          <a:stretch>
            <a:fillRect/>
          </a:stretch>
        </p:blipFill>
        <p:spPr>
          <a:xfrm>
            <a:off x="8249495" y="1687668"/>
            <a:ext cx="3942504" cy="3942504"/>
          </a:xfrm>
          <a:prstGeom prst="rect">
            <a:avLst/>
          </a:prstGeom>
        </p:spPr>
      </p:pic>
    </p:spTree>
    <p:extLst>
      <p:ext uri="{BB962C8B-B14F-4D97-AF65-F5344CB8AC3E}">
        <p14:creationId xmlns:p14="http://schemas.microsoft.com/office/powerpoint/2010/main" val="26520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2" y="-317594"/>
            <a:ext cx="11444994" cy="1325563"/>
          </a:xfrm>
        </p:spPr>
        <p:txBody>
          <a:bodyPr/>
          <a:lstStyle/>
          <a:p>
            <a:r>
              <a:rPr lang="es-ES_tradnl" dirty="0"/>
              <a:t>Grupo de modelos 4 (GNN)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940431" cy="3500001"/>
          </a:xfrm>
        </p:spPr>
        <p:txBody>
          <a:bodyPr>
            <a:normAutofit/>
          </a:bodyPr>
          <a:lstStyle/>
          <a:p>
            <a:r>
              <a:rPr lang="es-ES_tradnl" sz="2400" dirty="0"/>
              <a:t>Base de datos:</a:t>
            </a:r>
          </a:p>
          <a:p>
            <a:pPr lvl="1"/>
            <a:r>
              <a:rPr lang="es-ES_tradnl" sz="2000" dirty="0"/>
              <a:t>Fotografías personales</a:t>
            </a:r>
          </a:p>
          <a:p>
            <a:pPr marL="457200" lvl="1" indent="0">
              <a:buNone/>
            </a:pPr>
            <a:endParaRPr lang="es-ES_tradnl" sz="2000" dirty="0"/>
          </a:p>
          <a:p>
            <a:r>
              <a:rPr lang="es-ES_tradnl" sz="2400" dirty="0"/>
              <a:t>4 Clases (arriba, centro, derecha, izquierda)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36</a:t>
            </a:fld>
            <a:endParaRPr lang="es-ES_tradnl"/>
          </a:p>
        </p:txBody>
      </p:sp>
      <p:pic>
        <p:nvPicPr>
          <p:cNvPr id="7" name="Picture 6" descr="A black and white squares with white and orange squares&#10;&#10;Description automatically generated">
            <a:extLst>
              <a:ext uri="{FF2B5EF4-FFF2-40B4-BE49-F238E27FC236}">
                <a16:creationId xmlns:a16="http://schemas.microsoft.com/office/drawing/2014/main" id="{C110EC36-73C1-8C3B-A947-EB65E5DB784F}"/>
              </a:ext>
            </a:extLst>
          </p:cNvPr>
          <p:cNvPicPr>
            <a:picLocks noChangeAspect="1"/>
          </p:cNvPicPr>
          <p:nvPr/>
        </p:nvPicPr>
        <p:blipFill>
          <a:blip r:embed="rId2"/>
          <a:stretch>
            <a:fillRect/>
          </a:stretch>
        </p:blipFill>
        <p:spPr>
          <a:xfrm>
            <a:off x="3722424" y="1544154"/>
            <a:ext cx="5385272" cy="3769691"/>
          </a:xfrm>
          <a:prstGeom prst="rect">
            <a:avLst/>
          </a:prstGeom>
        </p:spPr>
      </p:pic>
      <p:pic>
        <p:nvPicPr>
          <p:cNvPr id="16" name="Picture 15" descr="A graph of a function&#10;&#10;Description automatically generated with medium confidence">
            <a:extLst>
              <a:ext uri="{FF2B5EF4-FFF2-40B4-BE49-F238E27FC236}">
                <a16:creationId xmlns:a16="http://schemas.microsoft.com/office/drawing/2014/main" id="{43702CDB-6CBC-A84C-9F57-6B7F69E559B0}"/>
              </a:ext>
            </a:extLst>
          </p:cNvPr>
          <p:cNvPicPr>
            <a:picLocks noChangeAspect="1"/>
          </p:cNvPicPr>
          <p:nvPr/>
        </p:nvPicPr>
        <p:blipFill>
          <a:blip r:embed="rId3"/>
          <a:stretch>
            <a:fillRect/>
          </a:stretch>
        </p:blipFill>
        <p:spPr>
          <a:xfrm>
            <a:off x="8349653" y="1609197"/>
            <a:ext cx="3842347" cy="3842347"/>
          </a:xfrm>
          <a:prstGeom prst="rect">
            <a:avLst/>
          </a:prstGeom>
        </p:spPr>
      </p:pic>
    </p:spTree>
    <p:extLst>
      <p:ext uri="{BB962C8B-B14F-4D97-AF65-F5344CB8AC3E}">
        <p14:creationId xmlns:p14="http://schemas.microsoft.com/office/powerpoint/2010/main" val="48838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2" y="-317594"/>
            <a:ext cx="11444994" cy="1325563"/>
          </a:xfrm>
        </p:spPr>
        <p:txBody>
          <a:bodyPr/>
          <a:lstStyle/>
          <a:p>
            <a:r>
              <a:rPr lang="es-ES_tradnl" dirty="0"/>
              <a:t>Grupo de modelos 4 (GNN)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940431" cy="3500001"/>
          </a:xfrm>
        </p:spPr>
        <p:txBody>
          <a:bodyPr>
            <a:normAutofit/>
          </a:bodyPr>
          <a:lstStyle/>
          <a:p>
            <a:r>
              <a:rPr lang="es-ES_tradnl" sz="2400" dirty="0"/>
              <a:t>Base de datos:</a:t>
            </a:r>
          </a:p>
          <a:p>
            <a:pPr lvl="1"/>
            <a:r>
              <a:rPr lang="es-ES_tradnl" sz="2000" dirty="0"/>
              <a:t>Fotografías personales</a:t>
            </a:r>
          </a:p>
          <a:p>
            <a:pPr marL="457200" lvl="1" indent="0">
              <a:buNone/>
            </a:pPr>
            <a:endParaRPr lang="es-ES_tradnl" sz="2000" dirty="0"/>
          </a:p>
          <a:p>
            <a:r>
              <a:rPr lang="es-ES_tradnl" sz="2400" dirty="0"/>
              <a:t>5 Clases (arriba, centro, derecha, izquierda, abajo)</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37</a:t>
            </a:fld>
            <a:endParaRPr lang="es-ES_tradnl"/>
          </a:p>
        </p:txBody>
      </p:sp>
      <p:pic>
        <p:nvPicPr>
          <p:cNvPr id="4" name="Picture 2" descr="Imagen de cheque verde PNG - PNG All">
            <a:extLst>
              <a:ext uri="{FF2B5EF4-FFF2-40B4-BE49-F238E27FC236}">
                <a16:creationId xmlns:a16="http://schemas.microsoft.com/office/drawing/2014/main" id="{596A1E76-7D5B-5B1C-0F44-A0FF58783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347" y="5384479"/>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14">
            <a:extLst>
              <a:ext uri="{FF2B5EF4-FFF2-40B4-BE49-F238E27FC236}">
                <a16:creationId xmlns:a16="http://schemas.microsoft.com/office/drawing/2014/main" id="{B9C2881E-AE2A-012F-514B-08850F092396}"/>
              </a:ext>
            </a:extLst>
          </p:cNvPr>
          <p:cNvSpPr txBox="1"/>
          <p:nvPr/>
        </p:nvSpPr>
        <p:spPr>
          <a:xfrm>
            <a:off x="373502" y="5164140"/>
            <a:ext cx="3560323" cy="923330"/>
          </a:xfrm>
          <a:prstGeom prst="rect">
            <a:avLst/>
          </a:prstGeom>
          <a:noFill/>
        </p:spPr>
        <p:txBody>
          <a:bodyPr wrap="square" rtlCol="0">
            <a:spAutoFit/>
          </a:bodyPr>
          <a:lstStyle/>
          <a:p>
            <a:r>
              <a:rPr lang="es-GT" dirty="0"/>
              <a:t>Objetivo 2. Algoritmo de reconocimiento de gestos por visión de computadora</a:t>
            </a:r>
          </a:p>
        </p:txBody>
      </p:sp>
      <p:pic>
        <p:nvPicPr>
          <p:cNvPr id="11" name="Picture 10" descr="A black and white squares with numbers and numbers&#10;&#10;Description automatically generated">
            <a:extLst>
              <a:ext uri="{FF2B5EF4-FFF2-40B4-BE49-F238E27FC236}">
                <a16:creationId xmlns:a16="http://schemas.microsoft.com/office/drawing/2014/main" id="{DB4B418E-7FA7-F212-089D-0387168D4D1E}"/>
              </a:ext>
            </a:extLst>
          </p:cNvPr>
          <p:cNvPicPr>
            <a:picLocks noChangeAspect="1"/>
          </p:cNvPicPr>
          <p:nvPr/>
        </p:nvPicPr>
        <p:blipFill>
          <a:blip r:embed="rId3"/>
          <a:stretch>
            <a:fillRect/>
          </a:stretch>
        </p:blipFill>
        <p:spPr>
          <a:xfrm>
            <a:off x="3561566" y="1504776"/>
            <a:ext cx="5497781" cy="3848447"/>
          </a:xfrm>
          <a:prstGeom prst="rect">
            <a:avLst/>
          </a:prstGeom>
        </p:spPr>
      </p:pic>
      <p:pic>
        <p:nvPicPr>
          <p:cNvPr id="18" name="Picture 17"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671EF7CD-5747-169F-FA89-5C47F3EFCE7A}"/>
              </a:ext>
            </a:extLst>
          </p:cNvPr>
          <p:cNvPicPr>
            <a:picLocks noChangeAspect="1"/>
          </p:cNvPicPr>
          <p:nvPr/>
        </p:nvPicPr>
        <p:blipFill>
          <a:blip r:embed="rId4"/>
          <a:stretch>
            <a:fillRect/>
          </a:stretch>
        </p:blipFill>
        <p:spPr>
          <a:xfrm>
            <a:off x="8258177" y="1555402"/>
            <a:ext cx="3919870" cy="3919870"/>
          </a:xfrm>
          <a:prstGeom prst="rect">
            <a:avLst/>
          </a:prstGeom>
        </p:spPr>
      </p:pic>
    </p:spTree>
    <p:extLst>
      <p:ext uri="{BB962C8B-B14F-4D97-AF65-F5344CB8AC3E}">
        <p14:creationId xmlns:p14="http://schemas.microsoft.com/office/powerpoint/2010/main" val="156145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2" y="-317594"/>
            <a:ext cx="11444994" cy="1325563"/>
          </a:xfrm>
        </p:spPr>
        <p:txBody>
          <a:bodyPr/>
          <a:lstStyle/>
          <a:p>
            <a:r>
              <a:rPr lang="es-ES_tradnl" dirty="0"/>
              <a:t>Grupo de modelos 4 (GNN)</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940431" cy="3500001"/>
          </a:xfrm>
        </p:spPr>
        <p:txBody>
          <a:bodyPr>
            <a:normAutofit/>
          </a:bodyPr>
          <a:lstStyle/>
          <a:p>
            <a:r>
              <a:rPr lang="es-ES_tradnl" sz="2400" dirty="0"/>
              <a:t>Base de datos:</a:t>
            </a:r>
          </a:p>
          <a:p>
            <a:pPr lvl="1"/>
            <a:r>
              <a:rPr lang="es-ES_tradnl" sz="2000" dirty="0"/>
              <a:t>Fotografías personales</a:t>
            </a:r>
          </a:p>
          <a:p>
            <a:pPr marL="457200" lvl="1" indent="0">
              <a:buNone/>
            </a:pPr>
            <a:endParaRPr lang="es-ES_tradnl" sz="2000" dirty="0"/>
          </a:p>
          <a:p>
            <a:r>
              <a:rPr lang="es-ES_tradnl" sz="2400" dirty="0"/>
              <a:t>9 Clases (distribución a partir de ICPR)</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38</a:t>
            </a:fld>
            <a:endParaRPr lang="es-ES_tradnl"/>
          </a:p>
        </p:txBody>
      </p:sp>
      <p:pic>
        <p:nvPicPr>
          <p:cNvPr id="10" name="Picture 9" descr="A graph with numbers and a red square&#10;&#10;Description automatically generated">
            <a:extLst>
              <a:ext uri="{FF2B5EF4-FFF2-40B4-BE49-F238E27FC236}">
                <a16:creationId xmlns:a16="http://schemas.microsoft.com/office/drawing/2014/main" id="{E4D08603-1787-0221-7F6B-02B882598098}"/>
              </a:ext>
            </a:extLst>
          </p:cNvPr>
          <p:cNvPicPr>
            <a:picLocks noChangeAspect="1"/>
          </p:cNvPicPr>
          <p:nvPr/>
        </p:nvPicPr>
        <p:blipFill>
          <a:blip r:embed="rId2"/>
          <a:stretch>
            <a:fillRect/>
          </a:stretch>
        </p:blipFill>
        <p:spPr>
          <a:xfrm>
            <a:off x="3405987" y="1512477"/>
            <a:ext cx="5472082" cy="3830457"/>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7C9A8913-F3D0-729A-082F-A5A5D76C508E}"/>
              </a:ext>
            </a:extLst>
          </p:cNvPr>
          <p:cNvPicPr>
            <a:picLocks noChangeAspect="1"/>
          </p:cNvPicPr>
          <p:nvPr/>
        </p:nvPicPr>
        <p:blipFill>
          <a:blip r:embed="rId3"/>
          <a:stretch>
            <a:fillRect/>
          </a:stretch>
        </p:blipFill>
        <p:spPr>
          <a:xfrm>
            <a:off x="8241874" y="1536506"/>
            <a:ext cx="3950126" cy="3950126"/>
          </a:xfrm>
          <a:prstGeom prst="rect">
            <a:avLst/>
          </a:prstGeom>
        </p:spPr>
      </p:pic>
    </p:spTree>
    <p:extLst>
      <p:ext uri="{BB962C8B-B14F-4D97-AF65-F5344CB8AC3E}">
        <p14:creationId xmlns:p14="http://schemas.microsoft.com/office/powerpoint/2010/main" val="346904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Simuladores </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2238374" cy="3500001"/>
          </a:xfrm>
        </p:spPr>
        <p:txBody>
          <a:bodyPr/>
          <a:lstStyle/>
          <a:p>
            <a:r>
              <a:rPr lang="es-ES_tradnl" dirty="0" err="1"/>
              <a:t>Turtle</a:t>
            </a:r>
            <a:r>
              <a:rPr lang="es-ES_tradnl" dirty="0"/>
              <a:t>: antes de grupo 4</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39</a:t>
            </a:fld>
            <a:endParaRPr lang="es-ES_tradnl"/>
          </a:p>
        </p:txBody>
      </p:sp>
      <p:pic>
        <p:nvPicPr>
          <p:cNvPr id="4" name="Picture 2" descr="Imagen de cheque verde PNG - PNG All">
            <a:extLst>
              <a:ext uri="{FF2B5EF4-FFF2-40B4-BE49-F238E27FC236}">
                <a16:creationId xmlns:a16="http://schemas.microsoft.com/office/drawing/2014/main" id="{EFB663E5-0A44-00F9-3396-71A9A9019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14">
            <a:extLst>
              <a:ext uri="{FF2B5EF4-FFF2-40B4-BE49-F238E27FC236}">
                <a16:creationId xmlns:a16="http://schemas.microsoft.com/office/drawing/2014/main" id="{2634A188-5C8D-9DF7-DEF7-50DB49595C2E}"/>
              </a:ext>
            </a:extLst>
          </p:cNvPr>
          <p:cNvSpPr txBox="1"/>
          <p:nvPr/>
        </p:nvSpPr>
        <p:spPr>
          <a:xfrm>
            <a:off x="7516238" y="5716113"/>
            <a:ext cx="3560323" cy="646331"/>
          </a:xfrm>
          <a:prstGeom prst="rect">
            <a:avLst/>
          </a:prstGeom>
          <a:noFill/>
        </p:spPr>
        <p:txBody>
          <a:bodyPr wrap="square" rtlCol="0">
            <a:spAutoFit/>
          </a:bodyPr>
          <a:lstStyle/>
          <a:p>
            <a:r>
              <a:rPr lang="es-GT" dirty="0"/>
              <a:t>Objetivo 4. Validación en simuladores</a:t>
            </a:r>
          </a:p>
        </p:txBody>
      </p:sp>
      <p:pic>
        <p:nvPicPr>
          <p:cNvPr id="8" name="Picture 2" descr="Imagen de cheque verde PNG - PNG All">
            <a:extLst>
              <a:ext uri="{FF2B5EF4-FFF2-40B4-BE49-F238E27FC236}">
                <a16:creationId xmlns:a16="http://schemas.microsoft.com/office/drawing/2014/main" id="{65587633-19A6-26AB-4913-8D120C474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428" y="5653359"/>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4">
            <a:extLst>
              <a:ext uri="{FF2B5EF4-FFF2-40B4-BE49-F238E27FC236}">
                <a16:creationId xmlns:a16="http://schemas.microsoft.com/office/drawing/2014/main" id="{9EC60C57-E73E-DD9F-94FA-02427BB7327F}"/>
              </a:ext>
            </a:extLst>
          </p:cNvPr>
          <p:cNvSpPr txBox="1"/>
          <p:nvPr/>
        </p:nvSpPr>
        <p:spPr>
          <a:xfrm>
            <a:off x="2611876" y="5710018"/>
            <a:ext cx="3560323" cy="646331"/>
          </a:xfrm>
          <a:prstGeom prst="rect">
            <a:avLst/>
          </a:prstGeom>
          <a:noFill/>
        </p:spPr>
        <p:txBody>
          <a:bodyPr wrap="square" rtlCol="0">
            <a:spAutoFit/>
          </a:bodyPr>
          <a:lstStyle/>
          <a:p>
            <a:r>
              <a:rPr lang="es-GT" dirty="0"/>
              <a:t>Objetivo 3. Algoritmo de traducción de gestos</a:t>
            </a:r>
          </a:p>
        </p:txBody>
      </p:sp>
      <p:pic>
        <p:nvPicPr>
          <p:cNvPr id="11" name="Picture 10" descr="A screenshot of a computer&#10;&#10;Description automatically generated">
            <a:extLst>
              <a:ext uri="{FF2B5EF4-FFF2-40B4-BE49-F238E27FC236}">
                <a16:creationId xmlns:a16="http://schemas.microsoft.com/office/drawing/2014/main" id="{230AD44F-D993-1F3D-D1FA-CDCE1A2357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8071378" y="1742402"/>
            <a:ext cx="2738130" cy="2718526"/>
          </a:xfrm>
          <a:prstGeom prst="rect">
            <a:avLst/>
          </a:prstGeom>
        </p:spPr>
      </p:pic>
      <p:pic>
        <p:nvPicPr>
          <p:cNvPr id="13" name="Picture 12" descr="A computer screen shot of a computer screen&#10;&#10;Description automatically generated">
            <a:extLst>
              <a:ext uri="{FF2B5EF4-FFF2-40B4-BE49-F238E27FC236}">
                <a16:creationId xmlns:a16="http://schemas.microsoft.com/office/drawing/2014/main" id="{BEF23586-54FE-5C9E-8C39-E9EACA396A8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2500899" y="1791223"/>
            <a:ext cx="2695561" cy="2669705"/>
          </a:xfrm>
          <a:prstGeom prst="rect">
            <a:avLst/>
          </a:prstGeom>
        </p:spPr>
      </p:pic>
      <p:sp>
        <p:nvSpPr>
          <p:cNvPr id="16" name="Content Placeholder 2">
            <a:extLst>
              <a:ext uri="{FF2B5EF4-FFF2-40B4-BE49-F238E27FC236}">
                <a16:creationId xmlns:a16="http://schemas.microsoft.com/office/drawing/2014/main" id="{A7FED842-5A41-CDD4-C9C7-739B6E260E06}"/>
              </a:ext>
            </a:extLst>
          </p:cNvPr>
          <p:cNvSpPr txBox="1">
            <a:spLocks/>
          </p:cNvSpPr>
          <p:nvPr/>
        </p:nvSpPr>
        <p:spPr>
          <a:xfrm>
            <a:off x="5277863" y="1812442"/>
            <a:ext cx="2325771"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err="1"/>
              <a:t>Turtle</a:t>
            </a:r>
            <a:r>
              <a:rPr lang="es-ES_tradnl" dirty="0"/>
              <a:t>: después de grupo 4</a:t>
            </a:r>
          </a:p>
        </p:txBody>
      </p:sp>
    </p:spTree>
    <p:extLst>
      <p:ext uri="{BB962C8B-B14F-4D97-AF65-F5344CB8AC3E}">
        <p14:creationId xmlns:p14="http://schemas.microsoft.com/office/powerpoint/2010/main" val="44433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game&#10;&#10;Description automatically generated">
            <a:extLst>
              <a:ext uri="{FF2B5EF4-FFF2-40B4-BE49-F238E27FC236}">
                <a16:creationId xmlns:a16="http://schemas.microsoft.com/office/drawing/2014/main" id="{5B29D6C6-D956-80D6-FE7A-B4B5F80C6F0E}"/>
              </a:ext>
            </a:extLst>
          </p:cNvPr>
          <p:cNvPicPr>
            <a:picLocks noChangeAspect="1"/>
          </p:cNvPicPr>
          <p:nvPr/>
        </p:nvPicPr>
        <p:blipFill rotWithShape="1">
          <a:blip r:embed="rId2">
            <a:duotone>
              <a:prstClr val="black"/>
              <a:schemeClr val="accent1">
                <a:tint val="45000"/>
                <a:satMod val="400000"/>
              </a:schemeClr>
            </a:duotone>
            <a:alphaModFix/>
          </a:blip>
          <a:srcRect t="9424" b="9521"/>
          <a:stretch/>
        </p:blipFill>
        <p:spPr>
          <a:xfrm>
            <a:off x="2522356" y="10"/>
            <a:ext cx="9669642" cy="6857990"/>
          </a:xfrm>
          <a:prstGeom prst="rect">
            <a:avLst/>
          </a:prstGeom>
        </p:spPr>
      </p:pic>
      <p:sp>
        <p:nvSpPr>
          <p:cNvPr id="47" name="Rectangle 4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sz="4000"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838200" y="2434201"/>
            <a:ext cx="3822189" cy="3742762"/>
          </a:xfrm>
        </p:spPr>
        <p:txBody>
          <a:bodyPr>
            <a:normAutofit/>
          </a:bodyPr>
          <a:lstStyle/>
          <a:p>
            <a:pPr>
              <a:buFont typeface="Arial" panose="020B0604020202020204" pitchFamily="34" charset="0"/>
              <a:buChar char="•"/>
            </a:pPr>
            <a:r>
              <a:rPr lang="es-ES" sz="2000" dirty="0"/>
              <a:t>Integración de diversas herramientas para crear una interfaz completa de asistencia a usuarios.</a:t>
            </a:r>
          </a:p>
          <a:p>
            <a:pPr>
              <a:buFont typeface="Arial" panose="020B0604020202020204" pitchFamily="34" charset="0"/>
              <a:buChar char="•"/>
            </a:pPr>
            <a:endParaRPr lang="es-ES" sz="2000" dirty="0"/>
          </a:p>
          <a:p>
            <a:pPr>
              <a:buFont typeface="Arial" panose="020B0604020202020204" pitchFamily="34" charset="0"/>
              <a:buChar char="•"/>
            </a:pPr>
            <a:r>
              <a:rPr lang="es-ES" sz="2000" dirty="0"/>
              <a:t>Utilización de tecnología desarrollada internacionalmente y dentro de la UVG.</a:t>
            </a:r>
            <a:endParaRPr lang="es-ES_tradnl" sz="20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17.06.2024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Simuladores </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690687"/>
            <a:ext cx="2381972" cy="3500001"/>
          </a:xfrm>
        </p:spPr>
        <p:txBody>
          <a:bodyPr/>
          <a:lstStyle/>
          <a:p>
            <a:r>
              <a:rPr lang="es-ES_tradnl" dirty="0" err="1"/>
              <a:t>Webots</a:t>
            </a:r>
            <a:r>
              <a:rPr lang="es-ES_tradnl" dirty="0"/>
              <a:t>: antes de grupo 4</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40</a:t>
            </a:fld>
            <a:endParaRPr lang="es-ES_tradnl"/>
          </a:p>
        </p:txBody>
      </p:sp>
      <p:pic>
        <p:nvPicPr>
          <p:cNvPr id="4" name="Picture 2" descr="Imagen de cheque verde PNG - PNG All">
            <a:extLst>
              <a:ext uri="{FF2B5EF4-FFF2-40B4-BE49-F238E27FC236}">
                <a16:creationId xmlns:a16="http://schemas.microsoft.com/office/drawing/2014/main" id="{B13E775B-C148-926F-8583-D6EE54179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14">
            <a:extLst>
              <a:ext uri="{FF2B5EF4-FFF2-40B4-BE49-F238E27FC236}">
                <a16:creationId xmlns:a16="http://schemas.microsoft.com/office/drawing/2014/main" id="{F5775075-92A6-48C3-63E9-6A4B285063BA}"/>
              </a:ext>
            </a:extLst>
          </p:cNvPr>
          <p:cNvSpPr txBox="1"/>
          <p:nvPr/>
        </p:nvSpPr>
        <p:spPr>
          <a:xfrm>
            <a:off x="7516238" y="5716113"/>
            <a:ext cx="3560323" cy="646331"/>
          </a:xfrm>
          <a:prstGeom prst="rect">
            <a:avLst/>
          </a:prstGeom>
          <a:noFill/>
        </p:spPr>
        <p:txBody>
          <a:bodyPr wrap="square" rtlCol="0">
            <a:spAutoFit/>
          </a:bodyPr>
          <a:lstStyle/>
          <a:p>
            <a:r>
              <a:rPr lang="es-GT" dirty="0"/>
              <a:t>Objetivo 4. Validación en simuladores</a:t>
            </a:r>
          </a:p>
        </p:txBody>
      </p:sp>
      <p:pic>
        <p:nvPicPr>
          <p:cNvPr id="8" name="Picture 2" descr="Imagen de cheque verde PNG - PNG All">
            <a:extLst>
              <a:ext uri="{FF2B5EF4-FFF2-40B4-BE49-F238E27FC236}">
                <a16:creationId xmlns:a16="http://schemas.microsoft.com/office/drawing/2014/main" id="{2D5E87F6-951B-98DD-DF85-E4662E239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428" y="5653359"/>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14">
            <a:extLst>
              <a:ext uri="{FF2B5EF4-FFF2-40B4-BE49-F238E27FC236}">
                <a16:creationId xmlns:a16="http://schemas.microsoft.com/office/drawing/2014/main" id="{B12E127C-48E0-4033-5756-AC94AF17AC2A}"/>
              </a:ext>
            </a:extLst>
          </p:cNvPr>
          <p:cNvSpPr txBox="1"/>
          <p:nvPr/>
        </p:nvSpPr>
        <p:spPr>
          <a:xfrm>
            <a:off x="2611876" y="5710018"/>
            <a:ext cx="3560323" cy="646331"/>
          </a:xfrm>
          <a:prstGeom prst="rect">
            <a:avLst/>
          </a:prstGeom>
          <a:noFill/>
        </p:spPr>
        <p:txBody>
          <a:bodyPr wrap="square" rtlCol="0">
            <a:spAutoFit/>
          </a:bodyPr>
          <a:lstStyle/>
          <a:p>
            <a:r>
              <a:rPr lang="es-GT" dirty="0"/>
              <a:t>Objetivo 3. Algoritmo de traducción de gestos</a:t>
            </a:r>
          </a:p>
        </p:txBody>
      </p:sp>
      <p:sp>
        <p:nvSpPr>
          <p:cNvPr id="10" name="Content Placeholder 2">
            <a:extLst>
              <a:ext uri="{FF2B5EF4-FFF2-40B4-BE49-F238E27FC236}">
                <a16:creationId xmlns:a16="http://schemas.microsoft.com/office/drawing/2014/main" id="{AF99BF19-F6A6-E812-F2C7-077888B98982}"/>
              </a:ext>
            </a:extLst>
          </p:cNvPr>
          <p:cNvSpPr txBox="1">
            <a:spLocks/>
          </p:cNvSpPr>
          <p:nvPr/>
        </p:nvSpPr>
        <p:spPr>
          <a:xfrm>
            <a:off x="5803647" y="1662236"/>
            <a:ext cx="2381972" cy="350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err="1"/>
              <a:t>Webots</a:t>
            </a:r>
            <a:r>
              <a:rPr lang="es-ES_tradnl" dirty="0"/>
              <a:t>: después de grupo 4</a:t>
            </a:r>
          </a:p>
        </p:txBody>
      </p:sp>
      <p:pic>
        <p:nvPicPr>
          <p:cNvPr id="12" name="Picture 11" descr="A game of a game&#10;&#10;Description automatically generated">
            <a:extLst>
              <a:ext uri="{FF2B5EF4-FFF2-40B4-BE49-F238E27FC236}">
                <a16:creationId xmlns:a16="http://schemas.microsoft.com/office/drawing/2014/main" id="{490185D5-3DD5-DA3F-5C8D-A19664459071}"/>
              </a:ext>
            </a:extLst>
          </p:cNvPr>
          <p:cNvPicPr>
            <a:picLocks noChangeAspect="1"/>
          </p:cNvPicPr>
          <p:nvPr/>
        </p:nvPicPr>
        <p:blipFill>
          <a:blip r:embed="rId3"/>
          <a:stretch>
            <a:fillRect/>
          </a:stretch>
        </p:blipFill>
        <p:spPr>
          <a:xfrm>
            <a:off x="8185619" y="1695763"/>
            <a:ext cx="3361666" cy="3307519"/>
          </a:xfrm>
          <a:prstGeom prst="rect">
            <a:avLst/>
          </a:prstGeom>
        </p:spPr>
      </p:pic>
      <p:pic>
        <p:nvPicPr>
          <p:cNvPr id="16" name="Picture 15" descr="A game of a game of a snake&#10;&#10;Description automatically generated">
            <a:extLst>
              <a:ext uri="{FF2B5EF4-FFF2-40B4-BE49-F238E27FC236}">
                <a16:creationId xmlns:a16="http://schemas.microsoft.com/office/drawing/2014/main" id="{1AC65FAE-886B-7E54-DD40-B5D9AE2025DC}"/>
              </a:ext>
            </a:extLst>
          </p:cNvPr>
          <p:cNvPicPr>
            <a:picLocks noChangeAspect="1"/>
          </p:cNvPicPr>
          <p:nvPr/>
        </p:nvPicPr>
        <p:blipFill>
          <a:blip r:embed="rId4"/>
          <a:stretch>
            <a:fillRect/>
          </a:stretch>
        </p:blipFill>
        <p:spPr>
          <a:xfrm>
            <a:off x="2347988" y="1690688"/>
            <a:ext cx="3191771" cy="3231114"/>
          </a:xfrm>
          <a:prstGeom prst="rect">
            <a:avLst/>
          </a:prstGeom>
        </p:spPr>
      </p:pic>
    </p:spTree>
    <p:extLst>
      <p:ext uri="{BB962C8B-B14F-4D97-AF65-F5344CB8AC3E}">
        <p14:creationId xmlns:p14="http://schemas.microsoft.com/office/powerpoint/2010/main" val="410597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3918-D250-346E-949B-0B3EE9E2FA52}"/>
              </a:ext>
            </a:extLst>
          </p:cNvPr>
          <p:cNvSpPr>
            <a:spLocks noGrp="1"/>
          </p:cNvSpPr>
          <p:nvPr>
            <p:ph type="title"/>
          </p:nvPr>
        </p:nvSpPr>
        <p:spPr/>
        <p:txBody>
          <a:bodyPr/>
          <a:lstStyle/>
          <a:p>
            <a:r>
              <a:rPr lang="en-US" dirty="0"/>
              <a:t>Plataforma </a:t>
            </a:r>
            <a:r>
              <a:rPr lang="en-US" dirty="0" err="1"/>
              <a:t>física</a:t>
            </a:r>
            <a:r>
              <a:rPr lang="en-US" dirty="0"/>
              <a:t> </a:t>
            </a:r>
          </a:p>
        </p:txBody>
      </p:sp>
      <p:sp>
        <p:nvSpPr>
          <p:cNvPr id="3" name="Content Placeholder 2">
            <a:extLst>
              <a:ext uri="{FF2B5EF4-FFF2-40B4-BE49-F238E27FC236}">
                <a16:creationId xmlns:a16="http://schemas.microsoft.com/office/drawing/2014/main" id="{EC66FE2B-648C-4326-FE41-9591DDB184DE}"/>
              </a:ext>
            </a:extLst>
          </p:cNvPr>
          <p:cNvSpPr>
            <a:spLocks noGrp="1"/>
          </p:cNvSpPr>
          <p:nvPr>
            <p:ph sz="half" idx="2"/>
          </p:nvPr>
        </p:nvSpPr>
        <p:spPr/>
        <p:txBody>
          <a:bodyPr/>
          <a:lstStyle/>
          <a:p>
            <a:r>
              <a:rPr lang="en-US" dirty="0"/>
              <a:t>ESP/POLOLU 3PI+</a:t>
            </a:r>
          </a:p>
        </p:txBody>
      </p:sp>
      <p:sp>
        <p:nvSpPr>
          <p:cNvPr id="4" name="Date Placeholder 3">
            <a:extLst>
              <a:ext uri="{FF2B5EF4-FFF2-40B4-BE49-F238E27FC236}">
                <a16:creationId xmlns:a16="http://schemas.microsoft.com/office/drawing/2014/main" id="{398C534E-0A39-A6D9-5034-9E4ECD31526C}"/>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5" name="Slide Number Placeholder 4">
            <a:extLst>
              <a:ext uri="{FF2B5EF4-FFF2-40B4-BE49-F238E27FC236}">
                <a16:creationId xmlns:a16="http://schemas.microsoft.com/office/drawing/2014/main" id="{97A31C3C-7513-E612-7C04-72AAE9A74D7B}"/>
              </a:ext>
            </a:extLst>
          </p:cNvPr>
          <p:cNvSpPr>
            <a:spLocks noGrp="1"/>
          </p:cNvSpPr>
          <p:nvPr>
            <p:ph type="sldNum" sz="quarter" idx="12"/>
          </p:nvPr>
        </p:nvSpPr>
        <p:spPr/>
        <p:txBody>
          <a:bodyPr/>
          <a:lstStyle/>
          <a:p>
            <a:fld id="{86187285-8FD8-0B42-9EF1-8B032D8EAAB8}" type="slidenum">
              <a:rPr lang="es-ES_tradnl" smtClean="0"/>
              <a:t>41</a:t>
            </a:fld>
            <a:endParaRPr lang="es-ES_tradnl"/>
          </a:p>
        </p:txBody>
      </p:sp>
      <p:sp>
        <p:nvSpPr>
          <p:cNvPr id="8" name="Content Placeholder 7">
            <a:extLst>
              <a:ext uri="{FF2B5EF4-FFF2-40B4-BE49-F238E27FC236}">
                <a16:creationId xmlns:a16="http://schemas.microsoft.com/office/drawing/2014/main" id="{3BAC37F8-E9FD-28ED-5BFE-6161A73341D2}"/>
              </a:ext>
            </a:extLst>
          </p:cNvPr>
          <p:cNvSpPr>
            <a:spLocks noGrp="1"/>
          </p:cNvSpPr>
          <p:nvPr>
            <p:ph sz="half" idx="15"/>
          </p:nvPr>
        </p:nvSpPr>
        <p:spPr/>
        <p:txBody>
          <a:bodyPr/>
          <a:lstStyle/>
          <a:p>
            <a:r>
              <a:rPr lang="en-US" dirty="0"/>
              <a:t>ESP32 </a:t>
            </a:r>
            <a:r>
              <a:rPr lang="en-US" dirty="0" err="1"/>
              <a:t>DevKit</a:t>
            </a:r>
            <a:r>
              <a:rPr lang="en-US" dirty="0"/>
              <a:t> C v4</a:t>
            </a:r>
          </a:p>
        </p:txBody>
      </p:sp>
      <p:pic>
        <p:nvPicPr>
          <p:cNvPr id="9" name="Picture 2" descr="Imagen de cheque verde PNG - PNG All">
            <a:extLst>
              <a:ext uri="{FF2B5EF4-FFF2-40B4-BE49-F238E27FC236}">
                <a16:creationId xmlns:a16="http://schemas.microsoft.com/office/drawing/2014/main" id="{842AA684-4B79-A439-A5DD-4DE0C25CC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14">
            <a:extLst>
              <a:ext uri="{FF2B5EF4-FFF2-40B4-BE49-F238E27FC236}">
                <a16:creationId xmlns:a16="http://schemas.microsoft.com/office/drawing/2014/main" id="{B69BC491-64AB-AEA2-4582-58F99277CE40}"/>
              </a:ext>
            </a:extLst>
          </p:cNvPr>
          <p:cNvSpPr txBox="1"/>
          <p:nvPr/>
        </p:nvSpPr>
        <p:spPr>
          <a:xfrm>
            <a:off x="7516238" y="5716113"/>
            <a:ext cx="3560323" cy="646331"/>
          </a:xfrm>
          <a:prstGeom prst="rect">
            <a:avLst/>
          </a:prstGeom>
          <a:noFill/>
        </p:spPr>
        <p:txBody>
          <a:bodyPr wrap="square" rtlCol="0">
            <a:spAutoFit/>
          </a:bodyPr>
          <a:lstStyle/>
          <a:p>
            <a:r>
              <a:rPr lang="es-GT" dirty="0"/>
              <a:t>Objetivo 5. Validación en plataforma robótica móvil</a:t>
            </a:r>
          </a:p>
        </p:txBody>
      </p:sp>
      <p:pic>
        <p:nvPicPr>
          <p:cNvPr id="11" name="Picture 2" descr="Imagen de cheque verde PNG - PNG All">
            <a:extLst>
              <a:ext uri="{FF2B5EF4-FFF2-40B4-BE49-F238E27FC236}">
                <a16:creationId xmlns:a16="http://schemas.microsoft.com/office/drawing/2014/main" id="{956A0F2D-AC2F-4FE0-2BC0-E1EF9A966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428" y="5653359"/>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4">
            <a:extLst>
              <a:ext uri="{FF2B5EF4-FFF2-40B4-BE49-F238E27FC236}">
                <a16:creationId xmlns:a16="http://schemas.microsoft.com/office/drawing/2014/main" id="{5B004633-EB12-6050-706D-527824ABB671}"/>
              </a:ext>
            </a:extLst>
          </p:cNvPr>
          <p:cNvSpPr txBox="1"/>
          <p:nvPr/>
        </p:nvSpPr>
        <p:spPr>
          <a:xfrm>
            <a:off x="2611876" y="5710018"/>
            <a:ext cx="3560323" cy="646331"/>
          </a:xfrm>
          <a:prstGeom prst="rect">
            <a:avLst/>
          </a:prstGeom>
          <a:noFill/>
        </p:spPr>
        <p:txBody>
          <a:bodyPr wrap="square" rtlCol="0">
            <a:spAutoFit/>
          </a:bodyPr>
          <a:lstStyle/>
          <a:p>
            <a:r>
              <a:rPr lang="es-GT" dirty="0"/>
              <a:t>Objetivo 3. Algoritmo de traducción de gestos</a:t>
            </a:r>
          </a:p>
        </p:txBody>
      </p:sp>
      <p:pic>
        <p:nvPicPr>
          <p:cNvPr id="14" name="Picture 13" descr="A person sitting at a desk using a computer&#10;&#10;Description automatically generated">
            <a:extLst>
              <a:ext uri="{FF2B5EF4-FFF2-40B4-BE49-F238E27FC236}">
                <a16:creationId xmlns:a16="http://schemas.microsoft.com/office/drawing/2014/main" id="{8FEBA424-92EB-2217-473A-1F55163F0CE6}"/>
              </a:ext>
            </a:extLst>
          </p:cNvPr>
          <p:cNvPicPr>
            <a:picLocks noChangeAspect="1"/>
          </p:cNvPicPr>
          <p:nvPr/>
        </p:nvPicPr>
        <p:blipFill>
          <a:blip r:embed="rId3"/>
          <a:stretch>
            <a:fillRect/>
          </a:stretch>
        </p:blipFill>
        <p:spPr>
          <a:xfrm>
            <a:off x="6548342" y="2317893"/>
            <a:ext cx="3911264" cy="2927349"/>
          </a:xfrm>
          <a:prstGeom prst="rect">
            <a:avLst/>
          </a:prstGeom>
        </p:spPr>
      </p:pic>
      <p:pic>
        <p:nvPicPr>
          <p:cNvPr id="16" name="Picture 15" descr="A circuit board with wires and a microchip&#10;&#10;Description automatically generated">
            <a:extLst>
              <a:ext uri="{FF2B5EF4-FFF2-40B4-BE49-F238E27FC236}">
                <a16:creationId xmlns:a16="http://schemas.microsoft.com/office/drawing/2014/main" id="{0E121586-D91C-F7FF-7818-9414A866B842}"/>
              </a:ext>
            </a:extLst>
          </p:cNvPr>
          <p:cNvPicPr>
            <a:picLocks noChangeAspect="1"/>
          </p:cNvPicPr>
          <p:nvPr/>
        </p:nvPicPr>
        <p:blipFill>
          <a:blip r:embed="rId4"/>
          <a:stretch>
            <a:fillRect/>
          </a:stretch>
        </p:blipFill>
        <p:spPr>
          <a:xfrm>
            <a:off x="738586" y="2461973"/>
            <a:ext cx="3729000" cy="2783269"/>
          </a:xfrm>
          <a:prstGeom prst="rect">
            <a:avLst/>
          </a:prstGeom>
        </p:spPr>
      </p:pic>
    </p:spTree>
    <p:extLst>
      <p:ext uri="{BB962C8B-B14F-4D97-AF65-F5344CB8AC3E}">
        <p14:creationId xmlns:p14="http://schemas.microsoft.com/office/powerpoint/2010/main" val="1125522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89AC-1A83-0D5B-1B36-AD6FE01A4097}"/>
              </a:ext>
            </a:extLst>
          </p:cNvPr>
          <p:cNvSpPr>
            <a:spLocks noGrp="1"/>
          </p:cNvSpPr>
          <p:nvPr>
            <p:ph type="title"/>
          </p:nvPr>
        </p:nvSpPr>
        <p:spPr/>
        <p:txBody>
          <a:bodyPr/>
          <a:lstStyle/>
          <a:p>
            <a:r>
              <a:rPr lang="es-419" dirty="0"/>
              <a:t>Demostraciones</a:t>
            </a:r>
            <a:endParaRPr lang="en-US" dirty="0"/>
          </a:p>
        </p:txBody>
      </p:sp>
      <p:sp>
        <p:nvSpPr>
          <p:cNvPr id="3" name="Content Placeholder 2">
            <a:extLst>
              <a:ext uri="{FF2B5EF4-FFF2-40B4-BE49-F238E27FC236}">
                <a16:creationId xmlns:a16="http://schemas.microsoft.com/office/drawing/2014/main" id="{98F29C26-E992-E052-EAE3-E911FE57EC44}"/>
              </a:ext>
            </a:extLst>
          </p:cNvPr>
          <p:cNvSpPr>
            <a:spLocks noGrp="1"/>
          </p:cNvSpPr>
          <p:nvPr>
            <p:ph sz="half" idx="2"/>
          </p:nvPr>
        </p:nvSpPr>
        <p:spPr>
          <a:xfrm>
            <a:off x="6096000" y="2052087"/>
            <a:ext cx="5646297" cy="1458227"/>
          </a:xfrm>
        </p:spPr>
        <p:txBody>
          <a:bodyPr>
            <a:normAutofit lnSpcReduction="10000"/>
          </a:bodyPr>
          <a:lstStyle/>
          <a:p>
            <a:r>
              <a:rPr lang="es-419" sz="2400" dirty="0"/>
              <a:t>Plataforma robótica móvil P1: </a:t>
            </a:r>
            <a:r>
              <a:rPr lang="es-419" sz="2400" dirty="0">
                <a:hlinkClick r:id="rId2"/>
              </a:rPr>
              <a:t>https://www.youtube.com/watch?v=BH5b8ZK79zQ</a:t>
            </a:r>
            <a:endParaRPr lang="es-419" sz="2400" dirty="0"/>
          </a:p>
          <a:p>
            <a:pPr marL="0" indent="0">
              <a:buNone/>
            </a:pPr>
            <a:r>
              <a:rPr lang="es-419" dirty="0"/>
              <a:t> </a:t>
            </a:r>
            <a:endParaRPr lang="en-US" dirty="0"/>
          </a:p>
        </p:txBody>
      </p:sp>
      <p:sp>
        <p:nvSpPr>
          <p:cNvPr id="4" name="Date Placeholder 3">
            <a:extLst>
              <a:ext uri="{FF2B5EF4-FFF2-40B4-BE49-F238E27FC236}">
                <a16:creationId xmlns:a16="http://schemas.microsoft.com/office/drawing/2014/main" id="{EDE03581-A237-44E9-28CA-C80B9EDA0055}"/>
              </a:ext>
            </a:extLst>
          </p:cNvPr>
          <p:cNvSpPr>
            <a:spLocks noGrp="1"/>
          </p:cNvSpPr>
          <p:nvPr>
            <p:ph type="dt" sz="half" idx="10"/>
          </p:nvPr>
        </p:nvSpPr>
        <p:spPr/>
        <p:txBody>
          <a:bodyPr/>
          <a:lstStyle/>
          <a:p>
            <a:fld id="{817A2ECC-6FF0-D74F-A142-DD60A4D1A2CA}" type="datetime1">
              <a:rPr lang="de-DE" smtClean="0"/>
              <a:t>17.06.2024</a:t>
            </a:fld>
            <a:endParaRPr lang="es-ES_tradnl"/>
          </a:p>
        </p:txBody>
      </p:sp>
      <p:sp>
        <p:nvSpPr>
          <p:cNvPr id="5" name="Slide Number Placeholder 4">
            <a:extLst>
              <a:ext uri="{FF2B5EF4-FFF2-40B4-BE49-F238E27FC236}">
                <a16:creationId xmlns:a16="http://schemas.microsoft.com/office/drawing/2014/main" id="{1755DEEC-B073-BC17-D23C-6259A00B7E81}"/>
              </a:ext>
            </a:extLst>
          </p:cNvPr>
          <p:cNvSpPr>
            <a:spLocks noGrp="1"/>
          </p:cNvSpPr>
          <p:nvPr>
            <p:ph type="sldNum" sz="quarter" idx="12"/>
          </p:nvPr>
        </p:nvSpPr>
        <p:spPr/>
        <p:txBody>
          <a:bodyPr/>
          <a:lstStyle/>
          <a:p>
            <a:fld id="{86187285-8FD8-0B42-9EF1-8B032D8EAAB8}" type="slidenum">
              <a:rPr lang="es-ES_tradnl" smtClean="0"/>
              <a:t>42</a:t>
            </a:fld>
            <a:endParaRPr lang="es-ES_tradnl"/>
          </a:p>
        </p:txBody>
      </p:sp>
      <p:sp>
        <p:nvSpPr>
          <p:cNvPr id="8" name="Content Placeholder 7">
            <a:extLst>
              <a:ext uri="{FF2B5EF4-FFF2-40B4-BE49-F238E27FC236}">
                <a16:creationId xmlns:a16="http://schemas.microsoft.com/office/drawing/2014/main" id="{D5B112D2-A9E6-D6CB-1565-C2D671203766}"/>
              </a:ext>
            </a:extLst>
          </p:cNvPr>
          <p:cNvSpPr>
            <a:spLocks noGrp="1"/>
          </p:cNvSpPr>
          <p:nvPr>
            <p:ph sz="half" idx="15"/>
          </p:nvPr>
        </p:nvSpPr>
        <p:spPr>
          <a:xfrm>
            <a:off x="297303" y="2140459"/>
            <a:ext cx="5646297" cy="1325564"/>
          </a:xfrm>
        </p:spPr>
        <p:txBody>
          <a:bodyPr>
            <a:normAutofit fontScale="85000" lnSpcReduction="20000"/>
          </a:bodyPr>
          <a:lstStyle/>
          <a:p>
            <a:r>
              <a:rPr lang="es-419" dirty="0"/>
              <a:t>Captura de datos: </a:t>
            </a:r>
            <a:r>
              <a:rPr lang="es-419" dirty="0">
                <a:hlinkClick r:id="rId3"/>
              </a:rPr>
              <a:t>https://www.youtube.com/watch?v=zi-wfWPRmNw</a:t>
            </a:r>
            <a:endParaRPr lang="es-419" dirty="0"/>
          </a:p>
          <a:p>
            <a:pPr marL="0" indent="0">
              <a:buNone/>
            </a:pPr>
            <a:r>
              <a:rPr lang="es-419" dirty="0"/>
              <a:t> </a:t>
            </a:r>
            <a:endParaRPr lang="en-US" dirty="0"/>
          </a:p>
        </p:txBody>
      </p:sp>
      <p:sp>
        <p:nvSpPr>
          <p:cNvPr id="9" name="Content Placeholder 2">
            <a:extLst>
              <a:ext uri="{FF2B5EF4-FFF2-40B4-BE49-F238E27FC236}">
                <a16:creationId xmlns:a16="http://schemas.microsoft.com/office/drawing/2014/main" id="{965A5DF8-6492-29AD-21AE-F46E6CF1C3D9}"/>
              </a:ext>
            </a:extLst>
          </p:cNvPr>
          <p:cNvSpPr txBox="1">
            <a:spLocks/>
          </p:cNvSpPr>
          <p:nvPr/>
        </p:nvSpPr>
        <p:spPr>
          <a:xfrm>
            <a:off x="3196651" y="3961379"/>
            <a:ext cx="5646297" cy="14582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2400" dirty="0"/>
              <a:t>Plataforma robótica móvil P2: </a:t>
            </a:r>
            <a:r>
              <a:rPr lang="es-419" sz="2400" dirty="0">
                <a:hlinkClick r:id="rId4"/>
              </a:rPr>
              <a:t>https://www.youtube.com/watch?v=UJ2htHZI7T8</a:t>
            </a:r>
            <a:endParaRPr lang="es-419" sz="2400" dirty="0"/>
          </a:p>
          <a:p>
            <a:pPr marL="0" indent="0">
              <a:buNone/>
            </a:pPr>
            <a:r>
              <a:rPr lang="es-419" dirty="0"/>
              <a:t> </a:t>
            </a:r>
            <a:endParaRPr lang="en-US" dirty="0"/>
          </a:p>
        </p:txBody>
      </p:sp>
    </p:spTree>
    <p:extLst>
      <p:ext uri="{BB962C8B-B14F-4D97-AF65-F5344CB8AC3E}">
        <p14:creationId xmlns:p14="http://schemas.microsoft.com/office/powerpoint/2010/main" val="3429828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17.06.2024</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43</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selección de hardware resultó útil, dado que todas las pruebas fueron realizadas con la cámara de la laptop, y la verificación física únicamente requirió una </a:t>
            </a:r>
            <a:r>
              <a:rPr lang="es-ES" sz="2200" dirty="0" err="1"/>
              <a:t>Protoboard</a:t>
            </a:r>
            <a:r>
              <a:rPr lang="es-ES" sz="2200" dirty="0"/>
              <a:t>, cables, diodos emisores de luz, una fuente de alimentación y la placa ESP32.</a:t>
            </a:r>
          </a:p>
          <a:p>
            <a:pPr algn="just">
              <a:buFont typeface="Arial" panose="020B0604020202020204" pitchFamily="34" charset="0"/>
              <a:buChar char="•"/>
            </a:pPr>
            <a:r>
              <a:rPr lang="es-ES" sz="2200" dirty="0"/>
              <a:t>La selección del software fue útil durante el proyecto, dado que se pudo experimentar con diferentes tipos de librerías para completar las funciones requeridas por el sistema y plataformas como </a:t>
            </a:r>
            <a:r>
              <a:rPr lang="es-ES" sz="2200" dirty="0" err="1"/>
              <a:t>Mediapipe</a:t>
            </a:r>
            <a:r>
              <a:rPr lang="es-ES" sz="2200" dirty="0"/>
              <a:t> prometen seguir en el mercado por varios años.</a:t>
            </a:r>
          </a:p>
          <a:p>
            <a:pPr algn="just">
              <a:buFont typeface="Arial" panose="020B0604020202020204" pitchFamily="34" charset="0"/>
              <a:buChar char="•"/>
            </a:pPr>
            <a:r>
              <a:rPr lang="es-ES" sz="2200" dirty="0"/>
              <a:t>Se validó que los algoritmos de visión por computadora no tuvieron resultados exitosos cuando se combinaron métodos de reconocimiento clásicos, como filtros o marcadores físicos en las imágenes de las bases de datos para alimentar los modelos de aprendizaje de máquina.</a:t>
            </a:r>
          </a:p>
          <a:p>
            <a:pPr marL="0" indent="0" algn="just">
              <a:buNone/>
            </a:pPr>
            <a:endParaRPr lang="es-ES" sz="24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44</a:t>
            </a:fld>
            <a:endParaRPr lang="es-ES_tradnl" dirty="0"/>
          </a:p>
        </p:txBody>
      </p:sp>
    </p:spTree>
    <p:extLst>
      <p:ext uri="{BB962C8B-B14F-4D97-AF65-F5344CB8AC3E}">
        <p14:creationId xmlns:p14="http://schemas.microsoft.com/office/powerpoint/2010/main" val="9711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El algoritmo de visión de computadora tuvo resultados exitosos gracias a la combinación de la herramienta </a:t>
            </a:r>
            <a:r>
              <a:rPr lang="es-ES" sz="2200" dirty="0" err="1"/>
              <a:t>Mediapipe</a:t>
            </a:r>
            <a:r>
              <a:rPr lang="es-ES" sz="2200" dirty="0"/>
              <a:t>, la cual permitió obtener los puntos de la cara, la cual se puede interpretar como un grafo y la implementación de la red neuronal de grafos.</a:t>
            </a:r>
          </a:p>
          <a:p>
            <a:pPr algn="just">
              <a:buFont typeface="Arial" panose="020B0604020202020204" pitchFamily="34" charset="0"/>
              <a:buChar char="•"/>
            </a:pPr>
            <a:r>
              <a:rPr lang="es-ES" sz="2200" dirty="0"/>
              <a:t>El algoritmo de traducción de gestos fue creado pensando en el movimiento de un automóvil de velocidades, lo cual funcionó de manera satisfactoria, al utilizar los gestos de movimiento de cara hacia arriba y abajo, así como controlar la dirección con el movimiento hacia izquierda o derecha.</a:t>
            </a:r>
          </a:p>
          <a:p>
            <a:pPr algn="just">
              <a:buFont typeface="Arial" panose="020B0604020202020204" pitchFamily="34" charset="0"/>
              <a:buChar char="•"/>
            </a:pPr>
            <a:r>
              <a:rPr lang="es-ES" sz="2200" dirty="0"/>
              <a:t>La validación por medio de simulaciones pudo implementarse de manera correcta al programar el graficador </a:t>
            </a:r>
            <a:r>
              <a:rPr lang="es-ES" sz="2200" dirty="0" err="1"/>
              <a:t>Turtle</a:t>
            </a:r>
            <a:r>
              <a:rPr lang="es-ES" sz="2200" dirty="0"/>
              <a:t> y al configurar de manera exitosa la conexión entre </a:t>
            </a:r>
            <a:r>
              <a:rPr lang="es-ES" sz="2200" dirty="0" err="1"/>
              <a:t>Webots</a:t>
            </a:r>
            <a:r>
              <a:rPr lang="es-ES" sz="2200" dirty="0"/>
              <a:t> y el entorno de programación </a:t>
            </a:r>
            <a:r>
              <a:rPr lang="es-ES" sz="2200" dirty="0" err="1"/>
              <a:t>PyCharm</a:t>
            </a:r>
            <a:r>
              <a:rPr lang="es-ES" sz="2200" dirty="0"/>
              <a:t> </a:t>
            </a:r>
            <a:r>
              <a:rPr lang="es-ES" sz="2200" dirty="0" err="1"/>
              <a:t>Community</a:t>
            </a:r>
            <a:r>
              <a:rPr lang="es-ES" sz="2200" dirty="0"/>
              <a:t> </a:t>
            </a:r>
            <a:r>
              <a:rPr lang="es-ES" sz="2200" dirty="0" err="1"/>
              <a:t>Edition</a:t>
            </a:r>
            <a:r>
              <a:rPr lang="es-ES" sz="2200" dirty="0"/>
              <a:t> como un controlador externo.</a:t>
            </a:r>
          </a:p>
          <a:p>
            <a:pPr marL="0" indent="0" algn="just">
              <a:buNone/>
            </a:pPr>
            <a:endParaRPr lang="es-ES" sz="2200" dirty="0"/>
          </a:p>
          <a:p>
            <a:pPr algn="just">
              <a:buFont typeface="Arial" panose="020B0604020202020204" pitchFamily="34" charset="0"/>
              <a:buChar char="•"/>
            </a:pP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45</a:t>
            </a:fld>
            <a:endParaRPr lang="es-ES_tradnl" dirty="0"/>
          </a:p>
        </p:txBody>
      </p:sp>
    </p:spTree>
    <p:extLst>
      <p:ext uri="{BB962C8B-B14F-4D97-AF65-F5344CB8AC3E}">
        <p14:creationId xmlns:p14="http://schemas.microsoft.com/office/powerpoint/2010/main" val="45997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validación por medio de comunicación Bluetooth, permitió determinar que el envío de datos fuera correcto utilizando la cámara de la laptop y una placa ESP32 que se encarga de manejar los comandos a utilizar en la plataforma robótica.</a:t>
            </a:r>
          </a:p>
          <a:p>
            <a:pPr algn="just">
              <a:buFont typeface="Arial" panose="020B0604020202020204" pitchFamily="34" charset="0"/>
              <a:buChar char="•"/>
            </a:pPr>
            <a:r>
              <a:rPr lang="es-ES" sz="2200" dirty="0"/>
              <a:t>El costo computacional de utilizar el lenguaje de programación Python, se ve reflejado cuando no se programa adecuadamente el hilado de procesos, ocasionando congelamiento de funciones.</a:t>
            </a:r>
          </a:p>
          <a:p>
            <a:pPr algn="just">
              <a:buFont typeface="Arial" panose="020B0604020202020204" pitchFamily="34" charset="0"/>
              <a:buChar char="•"/>
            </a:pPr>
            <a:r>
              <a:rPr lang="es-ES" sz="2200" dirty="0"/>
              <a:t>El costo computacional de trabajar con Python se ve compensado con la forma sencilla e intuitiva para configurar redes neuronales de diferentes tipos como convolucionales y de grafos. </a:t>
            </a:r>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46</a:t>
            </a:fld>
            <a:endParaRPr lang="es-ES_tradnl" dirty="0"/>
          </a:p>
        </p:txBody>
      </p:sp>
    </p:spTree>
    <p:extLst>
      <p:ext uri="{BB962C8B-B14F-4D97-AF65-F5344CB8AC3E}">
        <p14:creationId xmlns:p14="http://schemas.microsoft.com/office/powerpoint/2010/main" val="3448753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Las simulaciones realizadas desde la plataforma </a:t>
            </a:r>
            <a:r>
              <a:rPr lang="es-ES" sz="2200" dirty="0" err="1"/>
              <a:t>Webots</a:t>
            </a:r>
            <a:r>
              <a:rPr lang="es-ES" sz="2200" dirty="0"/>
              <a:t>, son valiosas, sin embargo, para un modelo predictivo la simulación con </a:t>
            </a:r>
            <a:r>
              <a:rPr lang="es-ES" sz="2200" dirty="0" err="1"/>
              <a:t>Turtle</a:t>
            </a:r>
            <a:r>
              <a:rPr lang="es-ES" sz="2200" dirty="0"/>
              <a:t> genera una representación útil para la verificar el funcionamiento del modelo. </a:t>
            </a:r>
          </a:p>
          <a:p>
            <a:pPr algn="just">
              <a:buFont typeface="Arial" panose="020B0604020202020204" pitchFamily="34" charset="0"/>
              <a:buChar char="•"/>
            </a:pPr>
            <a:r>
              <a:rPr lang="es-ES" sz="2200" dirty="0"/>
              <a:t>Usar programación orientada a objetos permitió implementar una interfaz gráfica la cual es fácilmente depurable.</a:t>
            </a:r>
          </a:p>
          <a:p>
            <a:pPr algn="just">
              <a:buFont typeface="Arial" panose="020B0604020202020204" pitchFamily="34" charset="0"/>
              <a:buChar char="•"/>
            </a:pP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47</a:t>
            </a:fld>
            <a:endParaRPr lang="es-ES_tradnl" dirty="0"/>
          </a:p>
        </p:txBody>
      </p:sp>
    </p:spTree>
    <p:extLst>
      <p:ext uri="{BB962C8B-B14F-4D97-AF65-F5344CB8AC3E}">
        <p14:creationId xmlns:p14="http://schemas.microsoft.com/office/powerpoint/2010/main" val="186341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5" name="Freeform: Shape 1054">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7" name="Freeform: Shape 1056">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38912" y="859536"/>
            <a:ext cx="4837176" cy="1243584"/>
          </a:xfrm>
        </p:spPr>
        <p:txBody>
          <a:bodyPr>
            <a:normAutofit/>
          </a:bodyPr>
          <a:lstStyle/>
          <a:p>
            <a:r>
              <a:rPr lang="es-ES_tradnl" sz="3400"/>
              <a:t>Recomendaciones</a:t>
            </a:r>
          </a:p>
        </p:txBody>
      </p:sp>
      <p:sp>
        <p:nvSpPr>
          <p:cNvPr id="1059" name="Rectangle 1058">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38912" y="2393538"/>
            <a:ext cx="4636315" cy="3666744"/>
          </a:xfrm>
        </p:spPr>
        <p:txBody>
          <a:bodyPr>
            <a:noAutofit/>
          </a:bodyPr>
          <a:lstStyle/>
          <a:p>
            <a:pPr>
              <a:buFont typeface="Arial" panose="020B0604020202020204" pitchFamily="34" charset="0"/>
              <a:buChar char="•"/>
            </a:pPr>
            <a:r>
              <a:rPr lang="es-ES" sz="2000" dirty="0" err="1"/>
              <a:t>Migraci</a:t>
            </a:r>
            <a:r>
              <a:rPr lang="es-419" sz="2000" dirty="0" err="1"/>
              <a:t>ón</a:t>
            </a:r>
            <a:r>
              <a:rPr lang="es-419" sz="2000" dirty="0"/>
              <a:t> a otros lenguajes de programación más eficientes, por ejemplo C.</a:t>
            </a:r>
            <a:endParaRPr lang="es-ES" sz="2000" dirty="0"/>
          </a:p>
          <a:p>
            <a:pPr>
              <a:buFont typeface="Arial" panose="020B0604020202020204" pitchFamily="34" charset="0"/>
              <a:buChar char="•"/>
            </a:pPr>
            <a:r>
              <a:rPr lang="es-ES" sz="2000" dirty="0"/>
              <a:t>Integración al </a:t>
            </a:r>
            <a:r>
              <a:rPr lang="es-ES" sz="2000" dirty="0" err="1"/>
              <a:t>Optitrack</a:t>
            </a:r>
            <a:r>
              <a:rPr lang="es-ES" sz="2000" dirty="0"/>
              <a:t> para aplicaciones como seguimiento de posición. </a:t>
            </a:r>
          </a:p>
          <a:p>
            <a:pPr>
              <a:buFont typeface="Arial" panose="020B0604020202020204" pitchFamily="34" charset="0"/>
              <a:buChar char="•"/>
            </a:pPr>
            <a:r>
              <a:rPr lang="es-ES" sz="2000" dirty="0"/>
              <a:t>Para obtener un mejor registro de las observaciones de las pruebas realizadas, se recomienda crear una bitácora con registro detallado de cada prueba con algoritmos.</a:t>
            </a:r>
          </a:p>
        </p:txBody>
      </p:sp>
      <p:pic>
        <p:nvPicPr>
          <p:cNvPr id="8" name="Picture 7" descr="A blue hexagon with a white circle and a black background&#10;&#10;Description automatically generated">
            <a:extLst>
              <a:ext uri="{FF2B5EF4-FFF2-40B4-BE49-F238E27FC236}">
                <a16:creationId xmlns:a16="http://schemas.microsoft.com/office/drawing/2014/main" id="{902C1281-EF12-6202-930B-A6201087375A}"/>
              </a:ext>
            </a:extLst>
          </p:cNvPr>
          <p:cNvPicPr>
            <a:picLocks noChangeAspect="1"/>
          </p:cNvPicPr>
          <p:nvPr/>
        </p:nvPicPr>
        <p:blipFill>
          <a:blip r:embed="rId2"/>
          <a:stretch>
            <a:fillRect/>
          </a:stretch>
        </p:blipFill>
        <p:spPr>
          <a:xfrm>
            <a:off x="6862321" y="583207"/>
            <a:ext cx="1911598" cy="2112264"/>
          </a:xfrm>
          <a:prstGeom prst="rect">
            <a:avLst/>
          </a:prstGeom>
        </p:spPr>
      </p:pic>
      <p:pic>
        <p:nvPicPr>
          <p:cNvPr id="13" name="Picture 12" descr="A black square device with a blue circle&#10;&#10;Description automatically generated">
            <a:extLst>
              <a:ext uri="{FF2B5EF4-FFF2-40B4-BE49-F238E27FC236}">
                <a16:creationId xmlns:a16="http://schemas.microsoft.com/office/drawing/2014/main" id="{3C741587-5EC1-F793-DF95-E82C9D5FB684}"/>
              </a:ext>
            </a:extLst>
          </p:cNvPr>
          <p:cNvPicPr>
            <a:picLocks noChangeAspect="1"/>
          </p:cNvPicPr>
          <p:nvPr/>
        </p:nvPicPr>
        <p:blipFill>
          <a:blip r:embed="rId3"/>
          <a:stretch>
            <a:fillRect/>
          </a:stretch>
        </p:blipFill>
        <p:spPr>
          <a:xfrm>
            <a:off x="9288744" y="701002"/>
            <a:ext cx="2505456" cy="1876673"/>
          </a:xfrm>
          <a:prstGeom prst="rect">
            <a:avLst/>
          </a:prstGeom>
        </p:spPr>
      </p:pic>
      <p:pic>
        <p:nvPicPr>
          <p:cNvPr id="10" name="Picture 9" descr="A diagram of a network&#10;&#10;Description automatically generated">
            <a:extLst>
              <a:ext uri="{FF2B5EF4-FFF2-40B4-BE49-F238E27FC236}">
                <a16:creationId xmlns:a16="http://schemas.microsoft.com/office/drawing/2014/main" id="{E189B3FB-C3AB-125A-4061-6595A144A28D}"/>
              </a:ext>
            </a:extLst>
          </p:cNvPr>
          <p:cNvPicPr>
            <a:picLocks noChangeAspect="1"/>
          </p:cNvPicPr>
          <p:nvPr/>
        </p:nvPicPr>
        <p:blipFill>
          <a:blip r:embed="rId4"/>
          <a:stretch>
            <a:fillRect/>
          </a:stretch>
        </p:blipFill>
        <p:spPr>
          <a:xfrm>
            <a:off x="6826097" y="2897934"/>
            <a:ext cx="4707397" cy="3283410"/>
          </a:xfrm>
          <a:prstGeom prst="rect">
            <a:avLst/>
          </a:prstGeom>
        </p:spPr>
      </p:pic>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438912" y="6356350"/>
            <a:ext cx="2743200"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17.06.2024</a:t>
            </a:fld>
            <a:endParaRPr lang="es-ES_tradnl">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10331160" y="6356350"/>
            <a:ext cx="1463040" cy="365125"/>
          </a:xfrm>
        </p:spPr>
        <p:txBody>
          <a:bodyPr>
            <a:normAutofit/>
          </a:bodyPr>
          <a:lstStyle/>
          <a:p>
            <a:pPr>
              <a:spcAft>
                <a:spcPts val="600"/>
              </a:spcAft>
            </a:pPr>
            <a:fld id="{86187285-8FD8-0B42-9EF1-8B032D8EAAB8}" type="slidenum">
              <a:rPr lang="es-ES_tradnl">
                <a:solidFill>
                  <a:schemeClr val="tx1">
                    <a:lumMod val="50000"/>
                    <a:lumOff val="50000"/>
                  </a:schemeClr>
                </a:solidFill>
              </a:rPr>
              <a:pPr>
                <a:spcAft>
                  <a:spcPts val="600"/>
                </a:spcAft>
              </a:pPr>
              <a:t>48</a:t>
            </a:fld>
            <a:endParaRPr lang="es-ES_tradnl">
              <a:solidFill>
                <a:schemeClr val="tx1">
                  <a:lumMod val="50000"/>
                  <a:lumOff val="50000"/>
                </a:schemeClr>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5"/>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373548"/>
            <a:ext cx="4832803" cy="3664351"/>
          </a:xfrm>
        </p:spPr>
        <p:txBody>
          <a:bodyPr>
            <a:normAutofit lnSpcReduction="10000"/>
          </a:bodyPr>
          <a:lstStyle/>
          <a:p>
            <a:pPr>
              <a:buFont typeface="Arial" panose="020B0604020202020204" pitchFamily="34" charset="0"/>
              <a:buChar char="•"/>
            </a:pPr>
            <a:r>
              <a:rPr lang="es-ES" sz="2000" dirty="0"/>
              <a:t>Exploración de diferentes modelos de aprendizaje, o diferentes enfoques, dado que se trabajó con dos predictivos.</a:t>
            </a:r>
            <a:endParaRPr lang="es-ES" sz="2000" dirty="0">
              <a:solidFill>
                <a:schemeClr val="tx1">
                  <a:lumMod val="85000"/>
                  <a:lumOff val="15000"/>
                </a:schemeClr>
              </a:solidFill>
            </a:endParaRPr>
          </a:p>
          <a:p>
            <a:pPr>
              <a:buFont typeface="Arial" panose="020B0604020202020204" pitchFamily="34" charset="0"/>
              <a:buChar char="•"/>
            </a:pPr>
            <a:r>
              <a:rPr lang="es-ES" sz="2000" dirty="0">
                <a:solidFill>
                  <a:schemeClr val="tx1">
                    <a:lumMod val="85000"/>
                    <a:lumOff val="15000"/>
                  </a:schemeClr>
                </a:solidFill>
              </a:rPr>
              <a:t>Optimización de la interfaz, así como su exportación a aplicación para PC o dispositivo móvil.</a:t>
            </a:r>
            <a:endParaRPr lang="es-ES" sz="2000" dirty="0"/>
          </a:p>
          <a:p>
            <a:pPr>
              <a:buFont typeface="Arial" panose="020B0604020202020204" pitchFamily="34" charset="0"/>
              <a:buChar char="•"/>
            </a:pPr>
            <a:r>
              <a:rPr lang="es-ES" sz="2000" dirty="0">
                <a:solidFill>
                  <a:schemeClr val="tx1">
                    <a:lumMod val="85000"/>
                    <a:lumOff val="15000"/>
                  </a:schemeClr>
                </a:solidFill>
              </a:rPr>
              <a:t>Explotar el potencial </a:t>
            </a:r>
            <a:r>
              <a:rPr lang="es-ES" sz="2000" dirty="0" err="1">
                <a:solidFill>
                  <a:schemeClr val="tx1">
                    <a:lumMod val="85000"/>
                    <a:lumOff val="15000"/>
                  </a:schemeClr>
                </a:solidFill>
              </a:rPr>
              <a:t>explorativo</a:t>
            </a:r>
            <a:r>
              <a:rPr lang="es-ES" sz="2000" dirty="0">
                <a:solidFill>
                  <a:schemeClr val="tx1">
                    <a:lumMod val="85000"/>
                    <a:lumOff val="15000"/>
                  </a:schemeClr>
                </a:solidFill>
              </a:rPr>
              <a:t> utilizando otro tipo de comunicaciones, para implementación en </a:t>
            </a:r>
            <a:r>
              <a:rPr lang="es-ES" sz="2000" dirty="0" err="1">
                <a:solidFill>
                  <a:schemeClr val="tx1">
                    <a:lumMod val="85000"/>
                    <a:lumOff val="15000"/>
                  </a:schemeClr>
                </a:solidFill>
              </a:rPr>
              <a:t>IoT</a:t>
            </a:r>
            <a:r>
              <a:rPr lang="es-ES" sz="2000" dirty="0">
                <a:solidFill>
                  <a:schemeClr val="tx1">
                    <a:lumMod val="85000"/>
                    <a:lumOff val="15000"/>
                  </a:schemeClr>
                </a:solidFill>
              </a:rPr>
              <a:t>.</a:t>
            </a:r>
          </a:p>
          <a:p>
            <a:pPr>
              <a:buFont typeface="Arial" panose="020B0604020202020204" pitchFamily="34" charset="0"/>
              <a:buChar char="•"/>
            </a:pPr>
            <a:r>
              <a:rPr lang="es-ES" sz="2000" dirty="0">
                <a:solidFill>
                  <a:schemeClr val="tx1">
                    <a:lumMod val="85000"/>
                    <a:lumOff val="15000"/>
                  </a:schemeClr>
                </a:solidFill>
              </a:rPr>
              <a:t>Implementar un sistema de seguridad automático que evite colisiones con obstáculos.</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17.06.2024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49</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2"/>
          <a:stretch>
            <a:fillRect/>
          </a:stretch>
        </p:blipFill>
        <p:spPr>
          <a:xfrm>
            <a:off x="348590" y="6250471"/>
            <a:ext cx="1912959" cy="439200"/>
          </a:xfrm>
          <a:prstGeom prst="rect">
            <a:avLst/>
          </a:prstGeom>
        </p:spPr>
      </p:pic>
      <p:sp>
        <p:nvSpPr>
          <p:cNvPr id="11" name="Title 1">
            <a:extLst>
              <a:ext uri="{FF2B5EF4-FFF2-40B4-BE49-F238E27FC236}">
                <a16:creationId xmlns:a16="http://schemas.microsoft.com/office/drawing/2014/main" id="{A34FD888-5FFD-A864-1250-CA3FBF42BC54}"/>
              </a:ext>
            </a:extLst>
          </p:cNvPr>
          <p:cNvSpPr>
            <a:spLocks noGrp="1"/>
          </p:cNvSpPr>
          <p:nvPr>
            <p:ph type="title"/>
          </p:nvPr>
        </p:nvSpPr>
        <p:spPr>
          <a:xfrm>
            <a:off x="448056" y="859536"/>
            <a:ext cx="4832802" cy="1243584"/>
          </a:xfrm>
        </p:spPr>
        <p:txBody>
          <a:bodyPr>
            <a:normAutofit/>
          </a:bodyPr>
          <a:lstStyle/>
          <a:p>
            <a:r>
              <a:rPr lang="es-ES_tradnl" dirty="0"/>
              <a:t>Recomendaciones</a:t>
            </a:r>
          </a:p>
        </p:txBody>
      </p:sp>
      <p:pic>
        <p:nvPicPr>
          <p:cNvPr id="16" name="Picture 15" descr="A diagram of a control system&#10;&#10;Description automatically generated">
            <a:extLst>
              <a:ext uri="{FF2B5EF4-FFF2-40B4-BE49-F238E27FC236}">
                <a16:creationId xmlns:a16="http://schemas.microsoft.com/office/drawing/2014/main" id="{B4F04554-9D4F-4F40-DF5E-4D0867F2BA35}"/>
              </a:ext>
            </a:extLst>
          </p:cNvPr>
          <p:cNvPicPr>
            <a:picLocks noChangeAspect="1"/>
          </p:cNvPicPr>
          <p:nvPr/>
        </p:nvPicPr>
        <p:blipFill rotWithShape="1">
          <a:blip r:embed="rId3"/>
          <a:srcRect l="7811" t="24587" r="8656" b="23160"/>
          <a:stretch/>
        </p:blipFill>
        <p:spPr>
          <a:xfrm>
            <a:off x="6563868" y="4344786"/>
            <a:ext cx="4892040" cy="1530090"/>
          </a:xfrm>
          <a:prstGeom prst="rect">
            <a:avLst/>
          </a:prstGeom>
        </p:spPr>
      </p:pic>
      <p:pic>
        <p:nvPicPr>
          <p:cNvPr id="18" name="Picture 17" descr="A logo of a cloud&#10;&#10;Description automatically generated">
            <a:extLst>
              <a:ext uri="{FF2B5EF4-FFF2-40B4-BE49-F238E27FC236}">
                <a16:creationId xmlns:a16="http://schemas.microsoft.com/office/drawing/2014/main" id="{5E35C6AD-24B6-1187-C07D-22081DD55609}"/>
              </a:ext>
            </a:extLst>
          </p:cNvPr>
          <p:cNvPicPr>
            <a:picLocks noChangeAspect="1"/>
          </p:cNvPicPr>
          <p:nvPr/>
        </p:nvPicPr>
        <p:blipFill rotWithShape="1">
          <a:blip r:embed="rId4"/>
          <a:srcRect t="13461" b="29147"/>
          <a:stretch/>
        </p:blipFill>
        <p:spPr>
          <a:xfrm>
            <a:off x="7625147" y="2512611"/>
            <a:ext cx="2682711" cy="1539665"/>
          </a:xfrm>
          <a:prstGeom prst="rect">
            <a:avLst/>
          </a:prstGeom>
        </p:spPr>
      </p:pic>
      <p:pic>
        <p:nvPicPr>
          <p:cNvPr id="20" name="Picture 19" descr="A group of icons with different colors&#10;&#10;Description automatically generated">
            <a:extLst>
              <a:ext uri="{FF2B5EF4-FFF2-40B4-BE49-F238E27FC236}">
                <a16:creationId xmlns:a16="http://schemas.microsoft.com/office/drawing/2014/main" id="{CA68D437-C2EF-06B4-5677-B4F058FAF06C}"/>
              </a:ext>
            </a:extLst>
          </p:cNvPr>
          <p:cNvPicPr>
            <a:picLocks noChangeAspect="1"/>
          </p:cNvPicPr>
          <p:nvPr/>
        </p:nvPicPr>
        <p:blipFill>
          <a:blip r:embed="rId5"/>
          <a:stretch>
            <a:fillRect/>
          </a:stretch>
        </p:blipFill>
        <p:spPr>
          <a:xfrm>
            <a:off x="7618059" y="333309"/>
            <a:ext cx="3051882" cy="1525941"/>
          </a:xfrm>
          <a:prstGeom prst="rect">
            <a:avLst/>
          </a:prstGeom>
        </p:spPr>
      </p:pic>
    </p:spTree>
    <p:extLst>
      <p:ext uri="{BB962C8B-B14F-4D97-AF65-F5344CB8AC3E}">
        <p14:creationId xmlns:p14="http://schemas.microsoft.com/office/powerpoint/2010/main" val="94986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Desarrollar un sistema de visión por computadora para reconocimiento de gestos y orientación de la cabeza para el control de un agente robótico móvil.</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5</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32170" y="3577350"/>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Investigar y seleccionar el hardware y software disponible para la aplicación de visión por computadora.</a:t>
            </a:r>
            <a:endParaRPr lang="es-ES_tradnl" sz="2200" dirty="0"/>
          </a:p>
          <a:p>
            <a:pPr algn="just">
              <a:buFont typeface="Arial" panose="020B0604020202020204" pitchFamily="34" charset="0"/>
              <a:buChar char="•"/>
            </a:pPr>
            <a:r>
              <a:rPr lang="es-ES" sz="2200" dirty="0"/>
              <a:t>Implementar un algoritmo de visión por computadora para reconocimiento de gestos y movimiento de la cabeza.</a:t>
            </a: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71182"/>
            <a:ext cx="11770519" cy="4577218"/>
          </a:xfrm>
        </p:spPr>
        <p:txBody>
          <a:bodyPr>
            <a:normAutofit/>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lgn="l">
              <a:buNone/>
            </a:pPr>
            <a:r>
              <a:rPr lang="es-ES" sz="2200" dirty="0"/>
              <a:t>[2</a:t>
            </a:r>
            <a:r>
              <a:rPr lang="es-ES" sz="2200" dirty="0">
                <a:latin typeface="+mj-lt"/>
              </a:rPr>
              <a:t>] </a:t>
            </a:r>
            <a:r>
              <a:rPr lang="en-US" sz="2200" b="0" i="0" u="none" strike="noStrike" baseline="0" dirty="0">
                <a:latin typeface="+mj-lt"/>
              </a:rPr>
              <a:t>S.-W. Lee, Automatic Gesture Recognition for Intelligent Human-Robot Interaction. </a:t>
            </a:r>
            <a:r>
              <a:rPr lang="es-ES" sz="2200" b="0" i="0" u="none" strike="noStrike" baseline="0" dirty="0">
                <a:latin typeface="+mj-lt"/>
              </a:rPr>
              <a:t>Mayo de 2006. dirección: </a:t>
            </a:r>
            <a:r>
              <a:rPr lang="es-ES" sz="2200" b="0" i="0" u="none" strike="noStrike" baseline="0" dirty="0">
                <a:latin typeface="+mj-lt"/>
                <a:hlinkClick r:id="rId2"/>
              </a:rPr>
              <a:t>https://ieeexplore.ieee.org/document/1613091</a:t>
            </a:r>
            <a:endParaRPr lang="es-ES" sz="2200" b="0" i="0" u="none" strike="noStrike" baseline="0" dirty="0">
              <a:latin typeface="+mj-lt"/>
            </a:endParaRPr>
          </a:p>
          <a:p>
            <a:pPr marL="0" indent="0" algn="l">
              <a:buNone/>
            </a:pPr>
            <a:r>
              <a:rPr lang="es-ES" sz="2200" dirty="0"/>
              <a:t>[3]</a:t>
            </a:r>
            <a:r>
              <a:rPr lang="en-US" sz="1800" b="0" i="0" u="none" strike="noStrike" baseline="0" dirty="0">
                <a:latin typeface="F38"/>
              </a:rPr>
              <a:t> </a:t>
            </a:r>
            <a:r>
              <a:rPr lang="en-US" sz="2200" b="0" i="0" u="none" strike="noStrike" baseline="0" dirty="0">
                <a:latin typeface="+mj-lt"/>
              </a:rPr>
              <a:t>S. Sharma, S. Jain y Khushboo, A Static Hand Gesture and Face Recognition System for Blind People, </a:t>
            </a:r>
            <a:r>
              <a:rPr lang="en-US" sz="2200" b="0" i="0" u="none" strike="noStrike" baseline="0" dirty="0" err="1">
                <a:latin typeface="+mj-lt"/>
              </a:rPr>
              <a:t>en</a:t>
            </a:r>
            <a:r>
              <a:rPr lang="en-US" sz="2200" b="0" i="0" u="none" strike="noStrike" baseline="0" dirty="0">
                <a:latin typeface="+mj-lt"/>
              </a:rPr>
              <a:t> 2019 6th International Conference on Signal Processing and Integrated Networks (SPIN), 2019, </a:t>
            </a:r>
            <a:r>
              <a:rPr lang="en-US" sz="2200" b="0" i="0" u="none" strike="noStrike" baseline="0" dirty="0" err="1">
                <a:latin typeface="+mj-lt"/>
              </a:rPr>
              <a:t>págs</a:t>
            </a:r>
            <a:r>
              <a:rPr lang="en-US" sz="2200" b="0" i="0" u="none" strike="noStrike" baseline="0" dirty="0">
                <a:latin typeface="+mj-lt"/>
              </a:rPr>
              <a:t>. 534-539. </a:t>
            </a:r>
            <a:r>
              <a:rPr lang="en-US" sz="2200" b="0" i="0" u="none" strike="noStrike" baseline="0" dirty="0" err="1">
                <a:latin typeface="+mj-lt"/>
              </a:rPr>
              <a:t>doi</a:t>
            </a:r>
            <a:r>
              <a:rPr lang="en-US" sz="2200" b="0" i="0" u="none" strike="noStrike" baseline="0" dirty="0">
                <a:latin typeface="+mj-lt"/>
              </a:rPr>
              <a:t>: 10.1109/SPIN.2019.8711706.</a:t>
            </a:r>
            <a:endParaRPr lang="es-ES" sz="2200" dirty="0">
              <a:latin typeface="+mj-lt"/>
            </a:endParaRPr>
          </a:p>
          <a:p>
            <a:pPr marL="0" indent="0" algn="l">
              <a:buNone/>
            </a:pPr>
            <a:r>
              <a:rPr lang="es-ES" sz="2200" dirty="0">
                <a:latin typeface="+mj-lt"/>
              </a:rPr>
              <a:t>[4]</a:t>
            </a:r>
            <a:r>
              <a:rPr lang="en-US" sz="2200" b="0" i="0" u="none" strike="noStrike" baseline="0" dirty="0">
                <a:latin typeface="+mj-lt"/>
              </a:rPr>
              <a:t> R. T. </a:t>
            </a:r>
            <a:r>
              <a:rPr lang="en-US" sz="2200" b="0" i="0" u="none" strike="noStrike" baseline="0" dirty="0" err="1">
                <a:latin typeface="+mj-lt"/>
              </a:rPr>
              <a:t>Bankar</a:t>
            </a:r>
            <a:r>
              <a:rPr lang="en-US" sz="2200" b="0" i="0" u="none" strike="noStrike" baseline="0" dirty="0">
                <a:latin typeface="+mj-lt"/>
              </a:rPr>
              <a:t> y S. S. </a:t>
            </a:r>
            <a:r>
              <a:rPr lang="en-US" sz="2200" b="0" i="0" u="none" strike="noStrike" baseline="0" dirty="0" err="1">
                <a:latin typeface="+mj-lt"/>
              </a:rPr>
              <a:t>Salankar</a:t>
            </a:r>
            <a:r>
              <a:rPr lang="en-US" sz="2200" b="0" i="0" u="none" strike="noStrike" baseline="0" dirty="0">
                <a:latin typeface="+mj-lt"/>
              </a:rPr>
              <a:t>, Head Gesture Recognition System Using Gesture Cam, </a:t>
            </a:r>
            <a:r>
              <a:rPr lang="en-US" sz="2200" b="0" i="0" u="none" strike="noStrike" baseline="0" dirty="0" err="1">
                <a:latin typeface="+mj-lt"/>
              </a:rPr>
              <a:t>en</a:t>
            </a:r>
            <a:r>
              <a:rPr lang="en-US" sz="2200" b="0" i="0" u="none" strike="noStrike" baseline="0" dirty="0">
                <a:latin typeface="+mj-lt"/>
              </a:rPr>
              <a:t> 2015 Fifth International Conference on Communication Systems and Network </a:t>
            </a:r>
            <a:r>
              <a:rPr lang="fr-FR" sz="2200" b="0" i="0" u="none" strike="noStrike" baseline="0" dirty="0">
                <a:latin typeface="+mj-lt"/>
              </a:rPr>
              <a:t>Technologies, 2015, </a:t>
            </a:r>
            <a:r>
              <a:rPr lang="fr-FR" sz="2200" b="0" i="0" u="none" strike="noStrike" baseline="0" dirty="0" err="1">
                <a:latin typeface="+mj-lt"/>
              </a:rPr>
              <a:t>págs</a:t>
            </a:r>
            <a:r>
              <a:rPr lang="fr-FR" sz="2200" b="0" i="0" u="none" strike="noStrike" baseline="0" dirty="0">
                <a:latin typeface="+mj-lt"/>
              </a:rPr>
              <a:t>. 535-538. </a:t>
            </a:r>
            <a:r>
              <a:rPr lang="fr-FR" sz="2200" b="0" i="0" u="none" strike="noStrike" baseline="0" dirty="0" err="1">
                <a:latin typeface="+mj-lt"/>
              </a:rPr>
              <a:t>doi</a:t>
            </a:r>
            <a:r>
              <a:rPr lang="fr-FR" sz="2200" b="0" i="0" u="none" strike="noStrike" baseline="0" dirty="0">
                <a:latin typeface="+mj-lt"/>
              </a:rPr>
              <a:t>: 10.1109/CSNT.2015.81.</a:t>
            </a:r>
            <a:endParaRPr lang="es-ES" sz="2200" dirty="0">
              <a:latin typeface="+mj-lt"/>
            </a:endParaRPr>
          </a:p>
          <a:p>
            <a:pPr marL="0" indent="0" algn="l">
              <a:buNone/>
            </a:pPr>
            <a:r>
              <a:rPr lang="es-ES" sz="2200" dirty="0">
                <a:latin typeface="+mj-lt"/>
              </a:rPr>
              <a:t>[5]</a:t>
            </a:r>
            <a:r>
              <a:rPr lang="en-US" sz="2200" b="0" i="0" u="none" strike="noStrike" baseline="0" dirty="0">
                <a:latin typeface="+mj-lt"/>
              </a:rPr>
              <a:t> L. A. Rivera, G. N. </a:t>
            </a:r>
            <a:r>
              <a:rPr lang="en-US" sz="2200" b="0" i="0" u="none" strike="noStrike" baseline="0" dirty="0" err="1">
                <a:latin typeface="+mj-lt"/>
              </a:rPr>
              <a:t>DeSouza</a:t>
            </a:r>
            <a:r>
              <a:rPr lang="en-US" sz="2200" b="0" i="0" u="none" strike="noStrike" baseline="0" dirty="0">
                <a:latin typeface="+mj-lt"/>
              </a:rPr>
              <a:t> y L. D. Franklin, Control of a Wheelchair Using an Adaptive K-Means Clustering of Head Poses, </a:t>
            </a:r>
            <a:r>
              <a:rPr lang="en-US" sz="2200" b="0" i="0" u="none" strike="noStrike" baseline="0" dirty="0" err="1">
                <a:latin typeface="+mj-lt"/>
              </a:rPr>
              <a:t>en</a:t>
            </a:r>
            <a:r>
              <a:rPr lang="en-US" sz="2200" b="0" i="0" u="none" strike="noStrike" baseline="0" dirty="0">
                <a:latin typeface="+mj-lt"/>
              </a:rPr>
              <a:t> 2013 IEEE Symposium on Computational Intelligence in Rehabilitation and Assistive Technologies (CIRAT), 2013, </a:t>
            </a:r>
            <a:r>
              <a:rPr lang="en-US" sz="2200" b="0" i="0" u="none" strike="noStrike" baseline="0" dirty="0" err="1">
                <a:latin typeface="+mj-lt"/>
              </a:rPr>
              <a:t>págs</a:t>
            </a:r>
            <a:r>
              <a:rPr lang="en-US" sz="2200" b="0" i="0" u="none" strike="noStrike" baseline="0" dirty="0">
                <a:latin typeface="+mj-lt"/>
              </a:rPr>
              <a:t>. 24-31. </a:t>
            </a:r>
            <a:r>
              <a:rPr lang="en-US" sz="2200" b="0" i="0" u="none" strike="noStrike" baseline="0" dirty="0" err="1">
                <a:latin typeface="+mj-lt"/>
              </a:rPr>
              <a:t>doi</a:t>
            </a:r>
            <a:r>
              <a:rPr lang="en-US" sz="2200" b="0" i="0" u="none" strike="noStrike" baseline="0" dirty="0">
                <a:latin typeface="+mj-lt"/>
              </a:rPr>
              <a:t>: 10.1109/CIRAT.2013.6613819.</a:t>
            </a:r>
            <a:endParaRPr lang="es-ES" sz="2200" dirty="0">
              <a:latin typeface="+mj-lt"/>
            </a:endParaRPr>
          </a:p>
          <a:p>
            <a:pPr marL="0" indent="0" algn="l">
              <a:buNone/>
            </a:pPr>
            <a:endParaRPr lang="en-US" sz="2200" b="0" i="0" u="none" strike="noStrike" baseline="0" dirty="0">
              <a:latin typeface="+mj-lt"/>
            </a:endParaRPr>
          </a:p>
          <a:p>
            <a:pPr marL="0" indent="0" algn="l">
              <a:buNone/>
            </a:pPr>
            <a:endParaRPr lang="en-US" sz="2200" b="0" i="0" u="none" strike="noStrike" baseline="0" dirty="0">
              <a:latin typeface="+mj-lt"/>
            </a:endParaRPr>
          </a:p>
          <a:p>
            <a:pPr marL="0" indent="0" algn="l">
              <a:buNone/>
            </a:pPr>
            <a:endParaRPr lang="es-ES" sz="2200" dirty="0">
              <a:latin typeface="+mj-lt"/>
            </a:endParaRP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50</a:t>
            </a:fld>
            <a:endParaRPr lang="es-ES_tradnl" dirty="0"/>
          </a:p>
        </p:txBody>
      </p:sp>
    </p:spTree>
    <p:extLst>
      <p:ext uri="{BB962C8B-B14F-4D97-AF65-F5344CB8AC3E}">
        <p14:creationId xmlns:p14="http://schemas.microsoft.com/office/powerpoint/2010/main" val="362470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71182"/>
            <a:ext cx="11770519" cy="4577218"/>
          </a:xfrm>
        </p:spPr>
        <p:txBody>
          <a:bodyPr>
            <a:normAutofit/>
          </a:bodyPr>
          <a:lstStyle/>
          <a:p>
            <a:pPr marL="0" indent="0">
              <a:buNone/>
            </a:pPr>
            <a:r>
              <a:rPr lang="es-ES" sz="2200" dirty="0"/>
              <a:t>[6] </a:t>
            </a:r>
            <a:r>
              <a:rPr lang="es-ES" sz="2200" b="0" i="0" u="none" strike="noStrike" baseline="0" dirty="0">
                <a:latin typeface="+mj-lt"/>
              </a:rPr>
              <a:t>Dirección: </a:t>
            </a:r>
            <a:r>
              <a:rPr lang="es-ES" sz="2200" b="0" i="0" u="none" strike="noStrike" baseline="0" dirty="0">
                <a:latin typeface="+mj-lt"/>
                <a:hlinkClick r:id="rId2"/>
              </a:rPr>
              <a:t>https://developers.google.com/mediapipe</a:t>
            </a:r>
            <a:endParaRPr lang="es-ES" sz="2200" b="0" i="0" u="none" strike="noStrike" baseline="0" dirty="0">
              <a:latin typeface="+mj-lt"/>
            </a:endParaRPr>
          </a:p>
          <a:p>
            <a:pPr marL="0" indent="0">
              <a:buNone/>
            </a:pPr>
            <a:r>
              <a:rPr lang="en-US" sz="2200" b="0" i="0" u="none" strike="noStrike" baseline="0" dirty="0">
                <a:latin typeface="+mj-lt"/>
              </a:rPr>
              <a:t>[7] Aggarwal, Neural networks and deep learning. </a:t>
            </a:r>
            <a:r>
              <a:rPr lang="en-US" sz="2200" b="0" i="0" u="none" strike="noStrike" baseline="0" dirty="0" err="1">
                <a:latin typeface="+mj-lt"/>
              </a:rPr>
              <a:t>dirección</a:t>
            </a:r>
            <a:r>
              <a:rPr lang="en-US" sz="2200" b="0" i="0" u="none" strike="noStrike" baseline="0" dirty="0">
                <a:latin typeface="+mj-lt"/>
              </a:rPr>
              <a:t>: </a:t>
            </a:r>
            <a:r>
              <a:rPr lang="en-US" sz="2200" b="0" i="0" u="none" strike="noStrike" baseline="0" dirty="0">
                <a:latin typeface="+mj-lt"/>
                <a:hlinkClick r:id="rId3"/>
              </a:rPr>
              <a:t>https://link.springer.com/book/10.1007/978-3-319-94463-0</a:t>
            </a:r>
            <a:endParaRPr lang="en-US" sz="2200" b="0" i="0" u="none" strike="noStrike" baseline="0" dirty="0">
              <a:latin typeface="+mj-lt"/>
            </a:endParaRPr>
          </a:p>
          <a:p>
            <a:pPr marL="0" indent="0" algn="l">
              <a:buNone/>
            </a:pPr>
            <a:r>
              <a:rPr lang="en-US" sz="2200" b="0" i="0" u="none" strike="noStrike" baseline="0" dirty="0">
                <a:latin typeface="+mj-lt"/>
              </a:rPr>
              <a:t>[8] IBM, What is Computer Vision? n.d. </a:t>
            </a:r>
            <a:r>
              <a:rPr lang="en-US" sz="2200" b="0" i="0" u="none" strike="noStrike" baseline="0" dirty="0" err="1">
                <a:latin typeface="+mj-lt"/>
              </a:rPr>
              <a:t>dirección</a:t>
            </a:r>
            <a:r>
              <a:rPr lang="en-US" sz="2200" b="0" i="0" u="none" strike="noStrike" baseline="0" dirty="0">
                <a:latin typeface="+mj-lt"/>
              </a:rPr>
              <a:t>: </a:t>
            </a:r>
            <a:r>
              <a:rPr lang="en-US" sz="2200" b="0" i="0" u="none" strike="noStrike" baseline="0" dirty="0">
                <a:latin typeface="+mj-lt"/>
                <a:hlinkClick r:id="rId4"/>
              </a:rPr>
              <a:t>https://www.ibm.com/topics/computer-vision</a:t>
            </a:r>
            <a:endParaRPr lang="en-US" sz="2200" dirty="0">
              <a:latin typeface="+mj-lt"/>
            </a:endParaRPr>
          </a:p>
          <a:p>
            <a:pPr marL="0" indent="0" algn="l">
              <a:buNone/>
            </a:pPr>
            <a:r>
              <a:rPr lang="en-US" sz="2200" b="0" i="0" u="none" strike="noStrike" baseline="0" dirty="0">
                <a:latin typeface="+mj-lt"/>
              </a:rPr>
              <a:t>[9] A. S. Huang y L. Rudolph, Bluetooth essentials for programmers. Cambridge University Press, 2007.</a:t>
            </a:r>
          </a:p>
          <a:p>
            <a:pPr marL="0" indent="0" algn="l">
              <a:buNone/>
            </a:pPr>
            <a:r>
              <a:rPr lang="es-ES" sz="2200" b="0" i="0" u="none" strike="noStrike" baseline="0" dirty="0">
                <a:latin typeface="+mj-lt"/>
              </a:rPr>
              <a:t>[10] L. J. </a:t>
            </a:r>
            <a:r>
              <a:rPr lang="es-ES" sz="2200" b="0" i="0" u="none" strike="noStrike" baseline="0" dirty="0" err="1">
                <a:latin typeface="+mj-lt"/>
              </a:rPr>
              <a:t>Zhi</a:t>
            </a:r>
            <a:r>
              <a:rPr lang="es-ES" sz="2200" b="0" i="0" u="none" strike="noStrike" baseline="0" dirty="0">
                <a:latin typeface="+mj-lt"/>
              </a:rPr>
              <a:t>, Sistemas operativos en tiempo real (RTOS) y Sus Aplicaciones, feb. </a:t>
            </a:r>
            <a:r>
              <a:rPr lang="es-ES" sz="2200" dirty="0">
                <a:latin typeface="+mj-lt"/>
              </a:rPr>
              <a:t>d</a:t>
            </a:r>
            <a:r>
              <a:rPr lang="es-ES" sz="2200" b="0" i="0" u="none" strike="noStrike" baseline="0" dirty="0">
                <a:latin typeface="+mj-lt"/>
              </a:rPr>
              <a:t>e 2021. dirección: </a:t>
            </a:r>
            <a:r>
              <a:rPr lang="es-ES" sz="2200" b="0" i="0" u="none" strike="noStrike" baseline="0" dirty="0">
                <a:latin typeface="+mj-lt"/>
                <a:hlinkClick r:id="rId5"/>
              </a:rPr>
              <a:t>https://www.digikey.com/es/articles/real-time-operating-</a:t>
            </a:r>
            <a:r>
              <a:rPr lang="en-US" sz="2200" b="0" i="0" u="none" strike="noStrike" baseline="0" dirty="0">
                <a:latin typeface="+mj-lt"/>
                <a:hlinkClick r:id="rId5"/>
              </a:rPr>
              <a:t>systems-and-their-applications</a:t>
            </a:r>
            <a:endParaRPr lang="en-US" sz="2200" b="0" i="0" u="none" strike="noStrike" baseline="0" dirty="0">
              <a:latin typeface="+mj-lt"/>
            </a:endParaRPr>
          </a:p>
          <a:p>
            <a:pPr marL="0" indent="0" algn="l">
              <a:buNone/>
            </a:pPr>
            <a:endParaRPr lang="en-US" sz="2200" b="0" i="0" u="none" strike="noStrike" baseline="0" dirty="0">
              <a:latin typeface="+mj-lt"/>
            </a:endParaRPr>
          </a:p>
          <a:p>
            <a:pPr marL="0" indent="0" algn="l">
              <a:buNone/>
            </a:pPr>
            <a:endParaRPr lang="en-US" sz="2200" b="0" i="0" u="none" strike="noStrike" baseline="0" dirty="0">
              <a:latin typeface="+mj-lt"/>
            </a:endParaRPr>
          </a:p>
          <a:p>
            <a:pPr marL="0" indent="0" algn="l">
              <a:buNone/>
            </a:pPr>
            <a:endParaRPr lang="es-ES" sz="2200" dirty="0">
              <a:latin typeface="+mj-lt"/>
            </a:endParaRP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51</a:t>
            </a:fld>
            <a:endParaRPr lang="es-ES_tradnl" dirty="0"/>
          </a:p>
        </p:txBody>
      </p:sp>
    </p:spTree>
    <p:extLst>
      <p:ext uri="{BB962C8B-B14F-4D97-AF65-F5344CB8AC3E}">
        <p14:creationId xmlns:p14="http://schemas.microsoft.com/office/powerpoint/2010/main" val="400887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17.06.2024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6</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Implementar un algoritmo de traducción de los gestos y movimientos de la cabeza a comandos de control para el agente robótico.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Validar el correcto funcionamiento del sistema de reconocimiento y control por medio de simulaciones computarizadas. </a:t>
            </a:r>
          </a:p>
          <a:p>
            <a:pPr marL="0" indent="0" algn="just">
              <a:buNone/>
            </a:pPr>
            <a:endParaRPr lang="es-ES" sz="2200" dirty="0"/>
          </a:p>
          <a:p>
            <a:pPr algn="just">
              <a:buFont typeface="Arial" panose="020B0604020202020204" pitchFamily="34" charset="0"/>
              <a:buChar char="•"/>
            </a:pPr>
            <a:r>
              <a:rPr lang="es-ES" sz="2200" dirty="0"/>
              <a:t>Validar el correcto funcionamiento del sistema de reconocimiento y control por medio de plataformas robóticas móviles.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17.06.2024</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7</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201" y="365125"/>
            <a:ext cx="5251316" cy="1807305"/>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838200" y="2333297"/>
            <a:ext cx="4619621" cy="3843666"/>
          </a:xfrm>
        </p:spPr>
        <p:txBody>
          <a:bodyPr>
            <a:normAutofit/>
          </a:bodyPr>
          <a:lstStyle/>
          <a:p>
            <a:pPr marL="0" indent="0">
              <a:buNone/>
            </a:pPr>
            <a:r>
              <a:rPr lang="es-ES" sz="1900" dirty="0"/>
              <a:t>Este proyecto tiene como objetivo principal crear un prototipo de sistema de asistencia a usuarios para controlar el movimiento de una plataforma m</a:t>
            </a:r>
            <a:r>
              <a:rPr lang="es-419" sz="1900" dirty="0" err="1"/>
              <a:t>óvil</a:t>
            </a:r>
            <a:r>
              <a:rPr lang="es-419" sz="1900" dirty="0"/>
              <a:t> con posiciones/gestos de la cabeza</a:t>
            </a:r>
            <a:r>
              <a:rPr lang="es-ES" sz="1900" dirty="0"/>
              <a:t>. </a:t>
            </a:r>
          </a:p>
          <a:p>
            <a:pPr marL="0" indent="0">
              <a:buNone/>
            </a:pPr>
            <a:endParaRPr lang="es-ES" sz="1900" dirty="0"/>
          </a:p>
          <a:p>
            <a:pPr marL="0" indent="0">
              <a:buNone/>
            </a:pPr>
            <a:r>
              <a:rPr lang="es-ES" sz="1900" dirty="0"/>
              <a:t>Fue necesario integrar diferentes herramientas que estuvieran disponibles para la mayoría del público en general y algunos únicamente dentro de la UVG, para lograr demostraciones en simuladores y a nivel físico. </a:t>
            </a:r>
            <a:endParaRPr lang="es-ES_tradnl" sz="19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590800" cy="365125"/>
          </a:xfrm>
        </p:spPr>
        <p:txBody>
          <a:bodyPr>
            <a:normAutofit/>
          </a:bodyPr>
          <a:lstStyle/>
          <a:p>
            <a:pPr>
              <a:spcAft>
                <a:spcPts val="600"/>
              </a:spcAft>
            </a:pPr>
            <a:fld id="{DE07BBE5-E5B8-C243-A440-36FCAA276161}" type="datetime1">
              <a:rPr lang="de-DE" smtClean="0"/>
              <a:pPr>
                <a:spcAft>
                  <a:spcPts val="600"/>
                </a:spcAft>
              </a:pPr>
              <a:t>17.06.2024</a:t>
            </a:fld>
            <a:endParaRPr lang="es-ES_tradnl"/>
          </a:p>
        </p:txBody>
      </p:sp>
      <p:pic>
        <p:nvPicPr>
          <p:cNvPr id="7" name="Picture 6" descr="A person sitting at a desk using a computer&#10;&#10;Description automatically generated">
            <a:extLst>
              <a:ext uri="{FF2B5EF4-FFF2-40B4-BE49-F238E27FC236}">
                <a16:creationId xmlns:a16="http://schemas.microsoft.com/office/drawing/2014/main" id="{AF0BA1AF-2BB3-541C-859C-2FA28B1881BB}"/>
              </a:ext>
            </a:extLst>
          </p:cNvPr>
          <p:cNvPicPr>
            <a:picLocks noChangeAspect="1"/>
          </p:cNvPicPr>
          <p:nvPr/>
        </p:nvPicPr>
        <p:blipFill rotWithShape="1">
          <a:blip r:embed="rId2"/>
          <a:srcRect l="16723" r="13208" b="-2"/>
          <a:stretch/>
        </p:blipFill>
        <p:spPr>
          <a:xfrm>
            <a:off x="5763452" y="10"/>
            <a:ext cx="642854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8</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a person in a room&#10;&#10;Description automatically generated">
            <a:extLst>
              <a:ext uri="{FF2B5EF4-FFF2-40B4-BE49-F238E27FC236}">
                <a16:creationId xmlns:a16="http://schemas.microsoft.com/office/drawing/2014/main" id="{5363A724-7C2E-EC9D-4744-A49011116FC0}"/>
              </a:ext>
            </a:extLst>
          </p:cNvPr>
          <p:cNvPicPr>
            <a:picLocks noChangeAspect="1"/>
          </p:cNvPicPr>
          <p:nvPr/>
        </p:nvPicPr>
        <p:blipFill rotWithShape="1">
          <a:blip r:embed="rId2"/>
          <a:srcRect b="2511"/>
          <a:stretch/>
        </p:blipFill>
        <p:spPr>
          <a:xfrm>
            <a:off x="1" y="10"/>
            <a:ext cx="9669642" cy="6857990"/>
          </a:xfrm>
          <a:prstGeom prst="rect">
            <a:avLst/>
          </a:prstGeom>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7531610" y="365125"/>
            <a:ext cx="3822189" cy="1899912"/>
          </a:xfrm>
        </p:spPr>
        <p:txBody>
          <a:bodyPr>
            <a:normAutofit/>
          </a:bodyPr>
          <a:lstStyle/>
          <a:p>
            <a:r>
              <a:rPr lang="es-ES_tradnl" sz="4000"/>
              <a:t>Antecedentes</a:t>
            </a:r>
          </a:p>
        </p:txBody>
      </p:sp>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7531610" y="2434201"/>
            <a:ext cx="3822189" cy="3742762"/>
          </a:xfrm>
        </p:spPr>
        <p:txBody>
          <a:bodyPr>
            <a:normAutofit/>
          </a:bodyPr>
          <a:lstStyle/>
          <a:p>
            <a:pPr>
              <a:buFont typeface="Arial" panose="020B0604020202020204" pitchFamily="34" charset="0"/>
              <a:buChar char="•"/>
            </a:pPr>
            <a:r>
              <a:rPr lang="es-ES" sz="2000" dirty="0"/>
              <a:t>Control de gestos para su uso en automóviles, por medio de luz infrarroja cercana (NIR) [1]. </a:t>
            </a:r>
          </a:p>
          <a:p>
            <a:pPr>
              <a:buFont typeface="Arial" panose="020B0604020202020204" pitchFamily="34" charset="0"/>
              <a:buChar char="•"/>
            </a:pPr>
            <a:r>
              <a:rPr lang="es-ES" sz="2000" dirty="0"/>
              <a:t>Reconocimiento de gestos automático para interacciones inteligentes humano-robot [2]. </a:t>
            </a:r>
          </a:p>
          <a:p>
            <a:pPr>
              <a:buFont typeface="Arial" panose="020B0604020202020204" pitchFamily="34" charset="0"/>
              <a:buChar char="•"/>
            </a:pPr>
            <a:r>
              <a:rPr lang="es-ES" sz="2000" dirty="0"/>
              <a:t>Sistema de reconocimiento de manos y rostro para personas ciegas [3]. </a:t>
            </a:r>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a:solidFill>
                  <a:srgbClr val="FFFFFF"/>
                </a:solidFill>
              </a:rPr>
              <a:pPr>
                <a:spcAft>
                  <a:spcPts val="600"/>
                </a:spcAft>
              </a:pPr>
              <a:t>17.06.2024</a:t>
            </a:fld>
            <a:endParaRPr lang="es-ES_tradnl">
              <a:solidFill>
                <a:srgbClr val="FFFFFF"/>
              </a:solidFill>
            </a:endParaRPr>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9</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7297</TotalTime>
  <Words>2222</Words>
  <Application>Microsoft Office PowerPoint</Application>
  <PresentationFormat>Widescreen</PresentationFormat>
  <Paragraphs>335</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Courier New</vt:lpstr>
      <vt:lpstr>F38</vt:lpstr>
      <vt:lpstr>Office Theme</vt:lpstr>
      <vt:lpstr>Implementación de un control de movimiento para dispositivos robóticos móviles utilizando identificación de gestos faciales y orientación de cabeza por medio de visión de computadora</vt:lpstr>
      <vt:lpstr>Implementación de un control de movimiento para dispositivos robóticos móviles utilizando identificación de gestos faciales y orientación de cabeza por medio de visión de computadora</vt:lpstr>
      <vt:lpstr>Resumen</vt:lpstr>
      <vt:lpstr>Resumen</vt:lpstr>
      <vt:lpstr>Objetivos</vt:lpstr>
      <vt:lpstr>Objetivos</vt:lpstr>
      <vt:lpstr>Introducción</vt:lpstr>
      <vt:lpstr>Introducción</vt:lpstr>
      <vt:lpstr>Antecedentes</vt:lpstr>
      <vt:lpstr>PowerPoint Presentation</vt:lpstr>
      <vt:lpstr>Justificación</vt:lpstr>
      <vt:lpstr>Alcance</vt:lpstr>
      <vt:lpstr>PowerPoint Presentation</vt:lpstr>
      <vt:lpstr>Marco teórico</vt:lpstr>
      <vt:lpstr>Métodos</vt:lpstr>
      <vt:lpstr>Selección de hardware y software</vt:lpstr>
      <vt:lpstr>Selección de hardware y software</vt:lpstr>
      <vt:lpstr>Bases de datos</vt:lpstr>
      <vt:lpstr>Bases de datos</vt:lpstr>
      <vt:lpstr>Bases de datos</vt:lpstr>
      <vt:lpstr>Algoritmos de visión por computadora</vt:lpstr>
      <vt:lpstr>Algoritmos de visión por computadora</vt:lpstr>
      <vt:lpstr>Implementación de interfaz</vt:lpstr>
      <vt:lpstr>Implementación de interfaz</vt:lpstr>
      <vt:lpstr>Implementación de interfaz</vt:lpstr>
      <vt:lpstr>OOP y programación multi-hilos</vt:lpstr>
      <vt:lpstr>Resultados</vt:lpstr>
      <vt:lpstr>Grupo de modelos 1 (CNN)</vt:lpstr>
      <vt:lpstr>Grupo de modelos 1 </vt:lpstr>
      <vt:lpstr>Grupo de modelos 2 (CNN)</vt:lpstr>
      <vt:lpstr>Grupo de modelos 3 (CNN)</vt:lpstr>
      <vt:lpstr>Grupo de modelos 3 (CNN)</vt:lpstr>
      <vt:lpstr>Grupo de modelos 3 (CNN)</vt:lpstr>
      <vt:lpstr>Grupo de modelos 4 (GNN)</vt:lpstr>
      <vt:lpstr>Grupo de modelos 4 (GNN)</vt:lpstr>
      <vt:lpstr>Grupo de modelos 4 (GNN)</vt:lpstr>
      <vt:lpstr>Grupo de modelos 4 (GNN)</vt:lpstr>
      <vt:lpstr>Grupo de modelos 4 (GNN)</vt:lpstr>
      <vt:lpstr>Simuladores </vt:lpstr>
      <vt:lpstr>Simuladores </vt:lpstr>
      <vt:lpstr>Plataforma física </vt:lpstr>
      <vt:lpstr>Demostraciones</vt:lpstr>
      <vt:lpstr>Conclusiones y Recomendaciones</vt:lpstr>
      <vt:lpstr>Conclusiones</vt:lpstr>
      <vt:lpstr>Conclusiones</vt:lpstr>
      <vt:lpstr>Conclusiones</vt:lpstr>
      <vt:lpstr>Conclusiones</vt:lpstr>
      <vt:lpstr>Recomendaciones</vt:lpstr>
      <vt:lpstr>Recomendaciones</vt:lpstr>
      <vt:lpstr>Referencias Bibliográficas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FUENTES BAMACA, GERARDO ANDRES</cp:lastModifiedBy>
  <cp:revision>55</cp:revision>
  <dcterms:created xsi:type="dcterms:W3CDTF">2023-10-27T10:43:38Z</dcterms:created>
  <dcterms:modified xsi:type="dcterms:W3CDTF">2024-06-18T05:38:52Z</dcterms:modified>
</cp:coreProperties>
</file>